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44" d="100"/>
          <a:sy n="144" d="100"/>
        </p:scale>
        <p:origin x="-684" y="-9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8EB556-0B36-4B46-A3D6-5A174EF59417}" type="datetimeFigureOut">
              <a:rPr lang="zh-CN" altLang="en-US" smtClean="0"/>
              <a:t>2021/8/20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641A7B-89D3-49F5-B359-8C2937DDEBD6}" type="slidenum">
              <a:rPr lang="zh-CN" altLang="en-US" smtClean="0"/>
              <a:t>‹#›</a:t>
            </a:fld>
            <a:endParaRPr lang="zh-CN" altLang="en-US"/>
          </a:p>
        </p:txBody>
      </p:sp>
    </p:spTree>
    <p:extLst>
      <p:ext uri="{BB962C8B-B14F-4D97-AF65-F5344CB8AC3E}">
        <p14:creationId xmlns:p14="http://schemas.microsoft.com/office/powerpoint/2010/main" val="10457450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p:nvPr>
        </p:nvSpPr>
        <p:spPr bwMode="auto">
          <a:noFill/>
        </p:spPr>
        <p:txBody>
          <a:bodyPr wrap="square" numCol="1" anchor="t" anchorCtr="0" compatLnSpc="1">
            <a:prstTxWarp prst="textNoShape">
              <a:avLst/>
            </a:prstTxWarp>
          </a:bodyPr>
          <a:lstStyle/>
          <a:p>
            <a:endParaRPr lang="zh-CN" altLang="en-US" smtClean="0">
              <a:ea typeface="黑体" pitchFamily="49" charset="-122"/>
            </a:endParaRPr>
          </a:p>
        </p:txBody>
      </p:sp>
      <p:sp>
        <p:nvSpPr>
          <p:cNvPr id="7171" name="灯片编号占位符 3"/>
          <p:cNvSpPr>
            <a:spLocks noGrp="1" noChangeArrowheads="1"/>
          </p:cNvSpPr>
          <p:nvPr>
            <p:ph type="sldNum" sz="quarter" idx="5"/>
          </p:nvPr>
        </p:nvSpPr>
        <p:spPr bwMode="auto">
          <a:noFill/>
          <a:ln>
            <a:miter lim="800000"/>
          </a:ln>
        </p:spPr>
        <p:txBody>
          <a:bodyPr/>
          <a:lstStyle/>
          <a:p>
            <a:pPr>
              <a:buFont typeface="Arial" pitchFamily="34" charset="0"/>
              <a:buChar char="•"/>
            </a:pPr>
            <a:fld id="{D481365E-A33C-4F69-92A1-FE846833CCB6}" type="slidenum">
              <a:rPr lang="zh-CN" altLang="en-US">
                <a:ea typeface="宋体" pitchFamily="2" charset="-122"/>
              </a:rPr>
              <a:pPr>
                <a:buFont typeface="Arial" pitchFamily="34" charset="0"/>
                <a:buChar char="•"/>
              </a:pPr>
              <a:t>4</a:t>
            </a:fld>
            <a:endParaRPr lang="zh-CN" altLang="en-US">
              <a:ea typeface="宋体"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4578" name="备注占位符 2"/>
          <p:cNvSpPr>
            <a:spLocks noGrp="1" noChangeArrowheads="1"/>
          </p:cNvSpPr>
          <p:nvPr>
            <p:ph type="body"/>
          </p:nvPr>
        </p:nvSpPr>
        <p:spPr bwMode="auto">
          <a:noFill/>
        </p:spPr>
        <p:txBody>
          <a:bodyPr wrap="square" numCol="1" anchor="t" anchorCtr="0" compatLnSpc="1">
            <a:prstTxWarp prst="textNoShape">
              <a:avLst/>
            </a:prstTxWarp>
          </a:bodyPr>
          <a:lstStyle/>
          <a:p>
            <a:endParaRPr lang="zh-CN" altLang="en-US" smtClean="0">
              <a:ea typeface="黑体" pitchFamily="49" charset="-122"/>
            </a:endParaRPr>
          </a:p>
        </p:txBody>
      </p:sp>
      <p:sp>
        <p:nvSpPr>
          <p:cNvPr id="24579" name="灯片编号占位符 3"/>
          <p:cNvSpPr>
            <a:spLocks noGrp="1" noChangeArrowheads="1"/>
          </p:cNvSpPr>
          <p:nvPr>
            <p:ph type="sldNum" sz="quarter" idx="5"/>
          </p:nvPr>
        </p:nvSpPr>
        <p:spPr bwMode="auto">
          <a:noFill/>
          <a:ln>
            <a:miter lim="800000"/>
          </a:ln>
        </p:spPr>
        <p:txBody>
          <a:bodyPr/>
          <a:lstStyle/>
          <a:p>
            <a:pPr>
              <a:buFont typeface="Arial" pitchFamily="34" charset="0"/>
              <a:buChar char="•"/>
            </a:pPr>
            <a:fld id="{501EB931-93DB-4DA7-8642-811F53D26C65}" type="slidenum">
              <a:rPr lang="zh-CN" altLang="en-US">
                <a:ea typeface="宋体" pitchFamily="2" charset="-122"/>
              </a:rPr>
              <a:pPr>
                <a:buFont typeface="Arial" pitchFamily="34" charset="0"/>
                <a:buChar char="•"/>
              </a:pPr>
              <a:t>18</a:t>
            </a:fld>
            <a:endParaRPr lang="zh-CN" altLang="en-US">
              <a:ea typeface="宋体"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3" name="备注占位符 2"/>
          <p:cNvSpPr>
            <a:spLocks noGrp="1"/>
          </p:cNvSpPr>
          <p:nvPr>
            <p:ph type="body" idx="1"/>
          </p:nvPr>
        </p:nvSpPr>
        <p:spPr/>
        <p:txBody>
          <a:bodyPr/>
          <a:lstStyle/>
          <a:p>
            <a:pPr eaLnBrk="1" hangingPunct="1">
              <a:spcBef>
                <a:spcPct val="0"/>
              </a:spcBef>
              <a:defRPr/>
            </a:pPr>
            <a:endParaRPr lang="zh-CN" altLang="en-US" smtClean="0">
              <a:solidFill>
                <a:srgbClr val="800000"/>
              </a:solidFill>
            </a:endParaRPr>
          </a:p>
        </p:txBody>
      </p:sp>
      <p:sp>
        <p:nvSpPr>
          <p:cNvPr id="26627" name="灯片编号占位符 3"/>
          <p:cNvSpPr>
            <a:spLocks noGrp="1" noChangeArrowheads="1"/>
          </p:cNvSpPr>
          <p:nvPr>
            <p:ph type="sldNum" sz="quarter" idx="5"/>
          </p:nvPr>
        </p:nvSpPr>
        <p:spPr bwMode="auto">
          <a:noFill/>
          <a:ln>
            <a:miter lim="800000"/>
          </a:ln>
        </p:spPr>
        <p:txBody>
          <a:bodyPr/>
          <a:lstStyle/>
          <a:p>
            <a:pPr>
              <a:buFont typeface="Arial" pitchFamily="34" charset="0"/>
              <a:buChar char="•"/>
            </a:pPr>
            <a:fld id="{BF29A23E-FCE6-40A9-A409-4BB8FBC9CF37}" type="slidenum">
              <a:rPr lang="zh-CN" altLang="en-US">
                <a:ea typeface="宋体" pitchFamily="2" charset="-122"/>
              </a:rPr>
              <a:pPr>
                <a:buFont typeface="Arial" pitchFamily="34" charset="0"/>
                <a:buChar char="•"/>
              </a:pPr>
              <a:t>19</a:t>
            </a:fld>
            <a:endParaRPr lang="zh-CN" altLang="en-US">
              <a:ea typeface="宋体"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9698" name="备注占位符 2"/>
          <p:cNvSpPr>
            <a:spLocks noGrp="1" noChangeArrowheads="1"/>
          </p:cNvSpPr>
          <p:nvPr>
            <p:ph type="body"/>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ea typeface="黑体" pitchFamily="49" charset="-122"/>
            </a:endParaRPr>
          </a:p>
        </p:txBody>
      </p:sp>
      <p:sp>
        <p:nvSpPr>
          <p:cNvPr id="29699" name="灯片编号占位符 3"/>
          <p:cNvSpPr>
            <a:spLocks noGrp="1" noChangeArrowheads="1"/>
          </p:cNvSpPr>
          <p:nvPr>
            <p:ph type="sldNum" sz="quarter" idx="5"/>
          </p:nvPr>
        </p:nvSpPr>
        <p:spPr bwMode="auto">
          <a:noFill/>
          <a:ln>
            <a:miter lim="800000"/>
          </a:ln>
        </p:spPr>
        <p:txBody>
          <a:bodyPr/>
          <a:lstStyle/>
          <a:p>
            <a:fld id="{253BC3EA-2199-4000-B27A-2A0A12EDE17E}" type="slidenum">
              <a:rPr lang="zh-CN" altLang="en-US">
                <a:ea typeface="宋体" pitchFamily="2" charset="-122"/>
              </a:rPr>
              <a:t>21</a:t>
            </a:fld>
            <a:endParaRPr lang="zh-CN" altLang="en-US">
              <a:ea typeface="宋体"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31746" name="备注占位符 2"/>
          <p:cNvSpPr>
            <a:spLocks noGrp="1" noChangeArrowheads="1"/>
          </p:cNvSpPr>
          <p:nvPr>
            <p:ph type="body"/>
          </p:nvPr>
        </p:nvSpPr>
        <p:spPr bwMode="auto">
          <a:noFill/>
        </p:spPr>
        <p:txBody>
          <a:bodyPr wrap="square" numCol="1" anchor="t" anchorCtr="0" compatLnSpc="1">
            <a:prstTxWarp prst="textNoShape">
              <a:avLst/>
            </a:prstTxWarp>
          </a:bodyPr>
          <a:lstStyle/>
          <a:p>
            <a:endParaRPr lang="zh-CN" altLang="en-US" smtClean="0">
              <a:ea typeface="黑体" pitchFamily="49" charset="-122"/>
            </a:endParaRPr>
          </a:p>
        </p:txBody>
      </p:sp>
      <p:sp>
        <p:nvSpPr>
          <p:cNvPr id="31747" name="灯片编号占位符 3"/>
          <p:cNvSpPr>
            <a:spLocks noGrp="1" noChangeArrowheads="1"/>
          </p:cNvSpPr>
          <p:nvPr>
            <p:ph type="sldNum" sz="quarter" idx="5"/>
          </p:nvPr>
        </p:nvSpPr>
        <p:spPr bwMode="auto">
          <a:noFill/>
          <a:ln>
            <a:miter lim="800000"/>
          </a:ln>
        </p:spPr>
        <p:txBody>
          <a:bodyPr/>
          <a:lstStyle/>
          <a:p>
            <a:fld id="{5A488F9C-322D-45E2-BE46-5BF7FA1BFFD1}" type="slidenum">
              <a:rPr lang="zh-CN" altLang="en-US">
                <a:ea typeface="宋体" pitchFamily="2" charset="-122"/>
              </a:rPr>
              <a:t>22</a:t>
            </a:fld>
            <a:endParaRPr lang="zh-CN" altLang="en-US">
              <a:ea typeface="宋体"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7"/>
          <p:cNvSpPr>
            <a:spLocks noGrp="1" noChangeArrowheads="1"/>
          </p:cNvSpPr>
          <p:nvPr>
            <p:ph type="sldNum" sz="quarter" idx="5"/>
          </p:nvPr>
        </p:nvSpPr>
        <p:spPr bwMode="auto">
          <a:noFill/>
          <a:ln>
            <a:miter lim="800000"/>
          </a:ln>
        </p:spPr>
        <p:txBody>
          <a:bodyPr/>
          <a:lstStyle/>
          <a:p>
            <a:pPr>
              <a:buFont typeface="Arial" pitchFamily="34" charset="0"/>
              <a:buChar char="•"/>
            </a:pPr>
            <a:fld id="{4808BADE-F69A-4EFF-86B3-F975C7AEE31E}" type="slidenum">
              <a:rPr lang="en-US" altLang="zh-CN">
                <a:ea typeface="宋体" pitchFamily="2" charset="-122"/>
              </a:rPr>
              <a:pPr>
                <a:buFont typeface="Arial" pitchFamily="34" charset="0"/>
                <a:buChar char="•"/>
              </a:pPr>
              <a:t>5</a:t>
            </a:fld>
            <a:endParaRPr lang="en-US" altLang="zh-CN">
              <a:ea typeface="宋体" pitchFamily="2" charset="-122"/>
            </a:endParaRPr>
          </a:p>
        </p:txBody>
      </p:sp>
      <p:sp>
        <p:nvSpPr>
          <p:cNvPr id="9218" name="Rectangle 2"/>
          <p:cNvSpPr>
            <a:spLocks noGrp="1" noRot="1" noChangeAspect="1" noChangeArrowheads="1" noTextEdit="1"/>
          </p:cNvSpPr>
          <p:nvPr>
            <p:ph type="sldImg" idx="4294967295"/>
          </p:nvPr>
        </p:nvSpPr>
        <p:spPr bwMode="auto">
          <a:ln>
            <a:solidFill>
              <a:srgbClr val="000000"/>
            </a:solidFill>
            <a:miter lim="800000"/>
          </a:ln>
        </p:spPr>
      </p:sp>
      <p:sp>
        <p:nvSpPr>
          <p:cNvPr id="9219" name="Rectangle 3"/>
          <p:cNvSpPr>
            <a:spLocks noGrp="1" noChangeArrowheads="1"/>
          </p:cNvSpPr>
          <p:nvPr>
            <p:ph type="body"/>
          </p:nvPr>
        </p:nvSpPr>
        <p:spPr bwMode="auto">
          <a:xfrm>
            <a:off x="914400" y="4343400"/>
            <a:ext cx="5029200" cy="4114800"/>
          </a:xfrm>
          <a:noFill/>
        </p:spPr>
        <p:txBody>
          <a:bodyPr wrap="square" numCol="1" anchor="t" anchorCtr="0" compatLnSpc="1">
            <a:prstTxWarp prst="textNoShape">
              <a:avLst/>
            </a:prstTxWarp>
          </a:bodyPr>
          <a:lstStyle/>
          <a:p>
            <a:endParaRPr lang="zh-CN" altLang="zh-CN" smtClean="0">
              <a:ea typeface="黑体" pitchFamily="49"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11266" name="备注占位符 2"/>
          <p:cNvSpPr>
            <a:spLocks noGrp="1" noChangeArrowheads="1"/>
          </p:cNvSpPr>
          <p:nvPr>
            <p:ph type="body"/>
          </p:nvPr>
        </p:nvSpPr>
        <p:spPr bwMode="auto">
          <a:noFill/>
        </p:spPr>
        <p:txBody>
          <a:bodyPr wrap="square" numCol="1" anchor="t" anchorCtr="0" compatLnSpc="1">
            <a:prstTxWarp prst="textNoShape">
              <a:avLst/>
            </a:prstTxWarp>
          </a:bodyPr>
          <a:lstStyle/>
          <a:p>
            <a:endParaRPr lang="zh-CN" altLang="en-US" smtClean="0">
              <a:ea typeface="黑体" pitchFamily="49" charset="-122"/>
            </a:endParaRPr>
          </a:p>
        </p:txBody>
      </p:sp>
      <p:sp>
        <p:nvSpPr>
          <p:cNvPr id="11267" name="灯片编号占位符 3"/>
          <p:cNvSpPr>
            <a:spLocks noGrp="1" noChangeArrowheads="1"/>
          </p:cNvSpPr>
          <p:nvPr>
            <p:ph type="sldNum" sz="quarter" idx="5"/>
          </p:nvPr>
        </p:nvSpPr>
        <p:spPr bwMode="auto">
          <a:noFill/>
          <a:ln>
            <a:miter lim="800000"/>
          </a:ln>
        </p:spPr>
        <p:txBody>
          <a:bodyPr/>
          <a:lstStyle/>
          <a:p>
            <a:pPr>
              <a:buFont typeface="Arial" pitchFamily="34" charset="0"/>
              <a:buChar char="•"/>
            </a:pPr>
            <a:fld id="{9367571B-335D-46A2-89F4-6CF70215BAAD}" type="slidenum">
              <a:rPr lang="zh-CN" altLang="en-US">
                <a:ea typeface="宋体" pitchFamily="2" charset="-122"/>
              </a:rPr>
              <a:pPr>
                <a:buFont typeface="Arial" pitchFamily="34" charset="0"/>
                <a:buChar char="•"/>
              </a:pPr>
              <a:t>8</a:t>
            </a:fld>
            <a:endParaRPr lang="zh-CN" altLang="en-US">
              <a:ea typeface="宋体"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11266" name="备注占位符 2"/>
          <p:cNvSpPr>
            <a:spLocks noGrp="1" noChangeArrowheads="1"/>
          </p:cNvSpPr>
          <p:nvPr>
            <p:ph type="body"/>
          </p:nvPr>
        </p:nvSpPr>
        <p:spPr bwMode="auto">
          <a:noFill/>
        </p:spPr>
        <p:txBody>
          <a:bodyPr wrap="square" numCol="1" anchor="t" anchorCtr="0" compatLnSpc="1">
            <a:prstTxWarp prst="textNoShape">
              <a:avLst/>
            </a:prstTxWarp>
          </a:bodyPr>
          <a:lstStyle/>
          <a:p>
            <a:endParaRPr lang="zh-CN" altLang="en-US" smtClean="0">
              <a:ea typeface="黑体" pitchFamily="49" charset="-122"/>
            </a:endParaRPr>
          </a:p>
        </p:txBody>
      </p:sp>
      <p:sp>
        <p:nvSpPr>
          <p:cNvPr id="11267" name="灯片编号占位符 3"/>
          <p:cNvSpPr>
            <a:spLocks noGrp="1" noChangeArrowheads="1"/>
          </p:cNvSpPr>
          <p:nvPr>
            <p:ph type="sldNum" sz="quarter" idx="5"/>
          </p:nvPr>
        </p:nvSpPr>
        <p:spPr bwMode="auto">
          <a:noFill/>
          <a:ln>
            <a:miter lim="800000"/>
          </a:ln>
        </p:spPr>
        <p:txBody>
          <a:bodyPr/>
          <a:lstStyle/>
          <a:p>
            <a:pPr>
              <a:buFont typeface="Arial" pitchFamily="34" charset="0"/>
              <a:buChar char="•"/>
            </a:pPr>
            <a:fld id="{9367571B-335D-46A2-89F4-6CF70215BAAD}" type="slidenum">
              <a:rPr lang="zh-CN" altLang="en-US">
                <a:ea typeface="宋体" pitchFamily="2" charset="-122"/>
              </a:rPr>
              <a:pPr>
                <a:buFont typeface="Arial" pitchFamily="34" charset="0"/>
                <a:buChar char="•"/>
              </a:pPr>
              <a:t>9</a:t>
            </a:fld>
            <a:endParaRPr lang="zh-CN" altLang="en-US">
              <a:ea typeface="宋体"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14338" name="备注占位符 2"/>
          <p:cNvSpPr>
            <a:spLocks noGrp="1" noChangeArrowheads="1"/>
          </p:cNvSpPr>
          <p:nvPr>
            <p:ph type="body"/>
          </p:nvPr>
        </p:nvSpPr>
        <p:spPr bwMode="auto">
          <a:noFill/>
        </p:spPr>
        <p:txBody>
          <a:bodyPr wrap="square" numCol="1" anchor="t" anchorCtr="0" compatLnSpc="1">
            <a:prstTxWarp prst="textNoShape">
              <a:avLst/>
            </a:prstTxWarp>
          </a:bodyPr>
          <a:lstStyle/>
          <a:p>
            <a:pPr eaLnBrk="1" hangingPunct="1">
              <a:spcBef>
                <a:spcPct val="0"/>
              </a:spcBef>
            </a:pPr>
            <a:endParaRPr lang="zh-CN" altLang="en-US" b="1" smtClean="0">
              <a:latin typeface="黑体" pitchFamily="49" charset="-122"/>
              <a:ea typeface="黑体" pitchFamily="49" charset="-122"/>
            </a:endParaRPr>
          </a:p>
          <a:p>
            <a:pPr eaLnBrk="1" hangingPunct="1">
              <a:spcBef>
                <a:spcPct val="0"/>
              </a:spcBef>
            </a:pPr>
            <a:endParaRPr lang="zh-CN" altLang="en-US" smtClean="0">
              <a:ea typeface="黑体" pitchFamily="49" charset="-122"/>
            </a:endParaRPr>
          </a:p>
        </p:txBody>
      </p:sp>
      <p:sp>
        <p:nvSpPr>
          <p:cNvPr id="14339" name="灯片编号占位符 3"/>
          <p:cNvSpPr>
            <a:spLocks noGrp="1" noChangeArrowheads="1"/>
          </p:cNvSpPr>
          <p:nvPr>
            <p:ph type="sldNum" sz="quarter" idx="5"/>
          </p:nvPr>
        </p:nvSpPr>
        <p:spPr bwMode="auto">
          <a:noFill/>
          <a:ln>
            <a:miter lim="800000"/>
          </a:ln>
        </p:spPr>
        <p:txBody>
          <a:bodyPr/>
          <a:lstStyle/>
          <a:p>
            <a:pPr>
              <a:buFont typeface="Arial" pitchFamily="34" charset="0"/>
              <a:buChar char="•"/>
            </a:pPr>
            <a:fld id="{B3E34DF1-1B31-4A48-8395-257293CF243F}" type="slidenum">
              <a:rPr lang="zh-CN" altLang="en-US">
                <a:ea typeface="宋体" pitchFamily="2" charset="-122"/>
              </a:rPr>
              <a:pPr>
                <a:buFont typeface="Arial" pitchFamily="34" charset="0"/>
                <a:buChar char="•"/>
              </a:pPr>
              <a:t>11</a:t>
            </a:fld>
            <a:endParaRPr lang="zh-CN" altLang="en-US">
              <a:ea typeface="宋体"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18434" name="备注占位符 2"/>
          <p:cNvSpPr>
            <a:spLocks noGrp="1" noChangeArrowheads="1"/>
          </p:cNvSpPr>
          <p:nvPr>
            <p:ph type="body"/>
          </p:nvPr>
        </p:nvSpPr>
        <p:spPr bwMode="auto">
          <a:noFill/>
        </p:spPr>
        <p:txBody>
          <a:bodyPr wrap="square" numCol="1" anchor="t" anchorCtr="0" compatLnSpc="1">
            <a:prstTxWarp prst="textNoShape">
              <a:avLst/>
            </a:prstTxWarp>
          </a:bodyPr>
          <a:lstStyle/>
          <a:p>
            <a:r>
              <a:rPr lang="zh-CN" altLang="en-US" smtClean="0">
                <a:ea typeface="黑体" pitchFamily="49" charset="-122"/>
              </a:rPr>
              <a:t>设计实验数据记录表</a:t>
            </a:r>
          </a:p>
        </p:txBody>
      </p:sp>
      <p:sp>
        <p:nvSpPr>
          <p:cNvPr id="18435" name="灯片编号占位符 3"/>
          <p:cNvSpPr>
            <a:spLocks noGrp="1" noChangeArrowheads="1"/>
          </p:cNvSpPr>
          <p:nvPr>
            <p:ph type="sldNum" sz="quarter" idx="5"/>
          </p:nvPr>
        </p:nvSpPr>
        <p:spPr bwMode="auto">
          <a:noFill/>
          <a:ln>
            <a:miter lim="800000"/>
          </a:ln>
        </p:spPr>
        <p:txBody>
          <a:bodyPr/>
          <a:lstStyle/>
          <a:p>
            <a:pPr>
              <a:buFont typeface="Arial" pitchFamily="34" charset="0"/>
              <a:buChar char="•"/>
            </a:pPr>
            <a:fld id="{5977CEE6-964D-4D85-97FC-816ECB6482CC}" type="slidenum">
              <a:rPr lang="zh-CN" altLang="en-US">
                <a:ea typeface="宋体" pitchFamily="2" charset="-122"/>
              </a:rPr>
              <a:pPr>
                <a:buFont typeface="Arial" pitchFamily="34" charset="0"/>
                <a:buChar char="•"/>
              </a:pPr>
              <a:t>14</a:t>
            </a:fld>
            <a:endParaRPr lang="zh-CN" altLang="en-US">
              <a:ea typeface="宋体"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0482" name="备注占位符 2"/>
          <p:cNvSpPr>
            <a:spLocks noGrp="1" noChangeArrowheads="1"/>
          </p:cNvSpPr>
          <p:nvPr>
            <p:ph type="body"/>
          </p:nvPr>
        </p:nvSpPr>
        <p:spPr bwMode="auto">
          <a:noFill/>
        </p:spPr>
        <p:txBody>
          <a:bodyPr wrap="square" numCol="1" anchor="t" anchorCtr="0" compatLnSpc="1">
            <a:prstTxWarp prst="textNoShape">
              <a:avLst/>
            </a:prstTxWarp>
          </a:bodyPr>
          <a:lstStyle/>
          <a:p>
            <a:endParaRPr lang="zh-CN" altLang="en-US" smtClean="0">
              <a:ea typeface="黑体" pitchFamily="49" charset="-122"/>
            </a:endParaRPr>
          </a:p>
        </p:txBody>
      </p:sp>
      <p:sp>
        <p:nvSpPr>
          <p:cNvPr id="20483" name="灯片编号占位符 3"/>
          <p:cNvSpPr>
            <a:spLocks noGrp="1" noChangeArrowheads="1"/>
          </p:cNvSpPr>
          <p:nvPr>
            <p:ph type="sldNum" sz="quarter" idx="5"/>
          </p:nvPr>
        </p:nvSpPr>
        <p:spPr bwMode="auto">
          <a:noFill/>
          <a:ln>
            <a:miter lim="800000"/>
          </a:ln>
        </p:spPr>
        <p:txBody>
          <a:bodyPr/>
          <a:lstStyle/>
          <a:p>
            <a:pPr>
              <a:buFont typeface="Arial" pitchFamily="34" charset="0"/>
              <a:buChar char="•"/>
            </a:pPr>
            <a:fld id="{560111EB-2378-47E9-9362-22DFD1E8E4E0}" type="slidenum">
              <a:rPr lang="zh-CN" altLang="en-US">
                <a:ea typeface="宋体" pitchFamily="2" charset="-122"/>
              </a:rPr>
              <a:pPr>
                <a:buFont typeface="Arial" pitchFamily="34" charset="0"/>
                <a:buChar char="•"/>
              </a:pPr>
              <a:t>15</a:t>
            </a:fld>
            <a:endParaRPr lang="zh-CN" altLang="en-US">
              <a:ea typeface="宋体"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2530" name="备注占位符 2"/>
          <p:cNvSpPr>
            <a:spLocks noGrp="1" noChangeArrowheads="1"/>
          </p:cNvSpPr>
          <p:nvPr>
            <p:ph type="body"/>
          </p:nvPr>
        </p:nvSpPr>
        <p:spPr bwMode="auto">
          <a:noFill/>
        </p:spPr>
        <p:txBody>
          <a:bodyPr wrap="square" numCol="1" anchor="t" anchorCtr="0" compatLnSpc="1">
            <a:prstTxWarp prst="textNoShape">
              <a:avLst/>
            </a:prstTxWarp>
          </a:bodyPr>
          <a:lstStyle/>
          <a:p>
            <a:endParaRPr lang="zh-CN" altLang="en-US" smtClean="0">
              <a:ea typeface="黑体" pitchFamily="49" charset="-122"/>
            </a:endParaRPr>
          </a:p>
        </p:txBody>
      </p:sp>
      <p:sp>
        <p:nvSpPr>
          <p:cNvPr id="22531" name="灯片编号占位符 3"/>
          <p:cNvSpPr>
            <a:spLocks noGrp="1" noChangeArrowheads="1"/>
          </p:cNvSpPr>
          <p:nvPr>
            <p:ph type="sldNum" sz="quarter" idx="5"/>
          </p:nvPr>
        </p:nvSpPr>
        <p:spPr bwMode="auto">
          <a:noFill/>
          <a:ln>
            <a:miter lim="800000"/>
          </a:ln>
        </p:spPr>
        <p:txBody>
          <a:bodyPr/>
          <a:lstStyle/>
          <a:p>
            <a:pPr>
              <a:buFont typeface="Arial" pitchFamily="34" charset="0"/>
              <a:buChar char="•"/>
            </a:pPr>
            <a:fld id="{C16EA2D1-397D-4E3B-9260-4F5EBFEA5251}" type="slidenum">
              <a:rPr lang="zh-CN" altLang="en-US">
                <a:ea typeface="宋体" pitchFamily="2" charset="-122"/>
              </a:rPr>
              <a:pPr>
                <a:buFont typeface="Arial" pitchFamily="34" charset="0"/>
                <a:buChar char="•"/>
              </a:pPr>
              <a:t>16</a:t>
            </a:fld>
            <a:endParaRPr lang="zh-CN" altLang="en-US">
              <a:ea typeface="宋体"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4578" name="备注占位符 2"/>
          <p:cNvSpPr>
            <a:spLocks noGrp="1" noChangeArrowheads="1"/>
          </p:cNvSpPr>
          <p:nvPr>
            <p:ph type="body"/>
          </p:nvPr>
        </p:nvSpPr>
        <p:spPr bwMode="auto">
          <a:noFill/>
        </p:spPr>
        <p:txBody>
          <a:bodyPr wrap="square" numCol="1" anchor="t" anchorCtr="0" compatLnSpc="1">
            <a:prstTxWarp prst="textNoShape">
              <a:avLst/>
            </a:prstTxWarp>
          </a:bodyPr>
          <a:lstStyle/>
          <a:p>
            <a:endParaRPr lang="zh-CN" altLang="en-US" smtClean="0">
              <a:ea typeface="黑体" pitchFamily="49" charset="-122"/>
            </a:endParaRPr>
          </a:p>
        </p:txBody>
      </p:sp>
      <p:sp>
        <p:nvSpPr>
          <p:cNvPr id="24579" name="灯片编号占位符 3"/>
          <p:cNvSpPr>
            <a:spLocks noGrp="1" noChangeArrowheads="1"/>
          </p:cNvSpPr>
          <p:nvPr>
            <p:ph type="sldNum" sz="quarter" idx="5"/>
          </p:nvPr>
        </p:nvSpPr>
        <p:spPr bwMode="auto">
          <a:noFill/>
          <a:ln>
            <a:miter lim="800000"/>
          </a:ln>
        </p:spPr>
        <p:txBody>
          <a:bodyPr/>
          <a:lstStyle/>
          <a:p>
            <a:pPr>
              <a:buFont typeface="Arial" pitchFamily="34" charset="0"/>
              <a:buChar char="•"/>
            </a:pPr>
            <a:fld id="{501EB931-93DB-4DA7-8642-811F53D26C65}" type="slidenum">
              <a:rPr lang="zh-CN" altLang="en-US">
                <a:ea typeface="宋体" pitchFamily="2" charset="-122"/>
              </a:rPr>
              <a:pPr>
                <a:buFont typeface="Arial" pitchFamily="34" charset="0"/>
                <a:buChar char="•"/>
              </a:pPr>
              <a:t>17</a:t>
            </a:fld>
            <a:endParaRPr lang="zh-CN" altLang="en-US">
              <a:ea typeface="宋体"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2021/8/20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2021/8/20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2021/8/20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2021/8/20</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jpg"/><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jpeg"/><Relationship Id="rId7" Type="http://schemas.openxmlformats.org/officeDocument/2006/relationships/image" Target="../media/image15.png"/><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jpeg"/><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34.jpeg"/><Relationship Id="rId2" Type="http://schemas.openxmlformats.org/officeDocument/2006/relationships/image" Target="../media/image29.jpeg"/><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38.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34.jpeg"/><Relationship Id="rId2" Type="http://schemas.openxmlformats.org/officeDocument/2006/relationships/image" Target="../media/image29.jpeg"/><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3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395536" y="179121"/>
            <a:ext cx="1530566" cy="306191"/>
          </a:xfrm>
          <a:prstGeom prst="rect">
            <a:avLst/>
          </a:prstGeom>
          <a:solidFill>
            <a:srgbClr val="0070C0"/>
          </a:solidFill>
          <a:ln w="12700" cap="flat">
            <a:noFill/>
            <a:prstDash val="solid"/>
            <a:miter lim="800000"/>
          </a:ln>
          <a:effectLst>
            <a:outerShdw blurRad="76200" dir="18900000" sy="23000" kx="-1200000" algn="bl" rotWithShape="0">
              <a:prstClr val="black">
                <a:alpha val="20000"/>
              </a:prstClr>
            </a:outerShdw>
            <a:softEdge rad="19050"/>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dist" defTabSz="914400" rtl="0" fontAlgn="auto" latinLnBrk="1" hangingPunct="0">
              <a:lnSpc>
                <a:spcPct val="100000"/>
              </a:lnSpc>
              <a:spcBef>
                <a:spcPct val="0"/>
              </a:spcBef>
              <a:spcAft>
                <a:spcPct val="0"/>
              </a:spcAft>
              <a:buClrTx/>
              <a:buSzTx/>
              <a:buFontTx/>
              <a:buNone/>
            </a:pPr>
            <a:r>
              <a:rPr kumimoji="0" lang="zh-CN" altLang="en-US" sz="1400" b="1" u="none" strike="noStrike" cap="none" spc="0" normalizeH="0" baseline="0" dirty="0" smtClean="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同步精品课堂</a:t>
            </a:r>
            <a:endParaRPr kumimoji="0" lang="zh-CN" altLang="en-US" sz="1400" b="1" u="none" strike="noStrike" cap="none" spc="0" normalizeH="0" baseline="0" dirty="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a:sym typeface="微软雅黑" panose="020B0503020204020204" charset="-122"/>
            </a:endParaRPr>
          </a:p>
        </p:txBody>
      </p:sp>
      <p:sp>
        <p:nvSpPr>
          <p:cNvPr id="5" name="Shape 40"/>
          <p:cNvSpPr/>
          <p:nvPr>
            <p:custDataLst>
              <p:tags r:id="rId2"/>
            </p:custDataLst>
          </p:nvPr>
        </p:nvSpPr>
        <p:spPr>
          <a:xfrm>
            <a:off x="3969788" y="1824612"/>
            <a:ext cx="4893078" cy="707886"/>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4000" b="1" dirty="0" smtClean="0">
                <a:solidFill>
                  <a:schemeClr val="tx1"/>
                </a:solidFill>
                <a:latin typeface="楷体" pitchFamily="49" charset="-122"/>
                <a:ea typeface="楷体" pitchFamily="49" charset="-122"/>
              </a:rPr>
              <a:t>第</a:t>
            </a:r>
            <a:r>
              <a:rPr lang="zh-CN" altLang="en-US" sz="4000" b="1" dirty="0" smtClean="0">
                <a:solidFill>
                  <a:schemeClr val="tx1"/>
                </a:solidFill>
                <a:latin typeface="楷体" pitchFamily="49" charset="-122"/>
                <a:ea typeface="楷体" pitchFamily="49" charset="-122"/>
              </a:rPr>
              <a:t>十八章 电功率</a:t>
            </a:r>
            <a:endParaRPr lang="zh-CN" sz="4000" b="1" dirty="0">
              <a:solidFill>
                <a:schemeClr val="tx1"/>
              </a:solidFill>
              <a:latin typeface="楷体" pitchFamily="49" charset="-122"/>
              <a:ea typeface="楷体" pitchFamily="49" charset="-122"/>
            </a:endParaRPr>
          </a:p>
        </p:txBody>
      </p:sp>
      <p:sp>
        <p:nvSpPr>
          <p:cNvPr id="6" name="Shape 40"/>
          <p:cNvSpPr/>
          <p:nvPr>
            <p:custDataLst>
              <p:tags r:id="rId3"/>
            </p:custDataLst>
          </p:nvPr>
        </p:nvSpPr>
        <p:spPr>
          <a:xfrm>
            <a:off x="4283968" y="843558"/>
            <a:ext cx="3781372" cy="646331"/>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5400" b="1" baseline="-25000" dirty="0">
                <a:solidFill>
                  <a:srgbClr val="0070C0"/>
                </a:solidFill>
                <a:latin typeface="华文隶书" pitchFamily="2" charset="-122"/>
                <a:ea typeface="华文隶书" pitchFamily="2" charset="-122"/>
              </a:rPr>
              <a:t>人教</a:t>
            </a:r>
            <a:r>
              <a:rPr lang="zh-CN" altLang="en-US" sz="5400" b="1" baseline="-25000" dirty="0" smtClean="0">
                <a:solidFill>
                  <a:srgbClr val="0070C0"/>
                </a:solidFill>
                <a:latin typeface="华文隶书" pitchFamily="2" charset="-122"/>
                <a:ea typeface="华文隶书" pitchFamily="2" charset="-122"/>
              </a:rPr>
              <a:t>版九年级物理</a:t>
            </a:r>
            <a:endParaRPr lang="zh-CN" sz="1600" b="1" baseline="-25000" dirty="0">
              <a:solidFill>
                <a:srgbClr val="0070C0"/>
              </a:solidFill>
              <a:latin typeface="华文隶书" pitchFamily="2" charset="-122"/>
              <a:ea typeface="华文隶书" pitchFamily="2" charset="-122"/>
            </a:endParaRPr>
          </a:p>
        </p:txBody>
      </p:sp>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3528" y="707206"/>
            <a:ext cx="3646260" cy="3651870"/>
          </a:xfrm>
          <a:prstGeom prst="rect">
            <a:avLst/>
          </a:prstGeom>
        </p:spPr>
      </p:pic>
      <p:sp>
        <p:nvSpPr>
          <p:cNvPr id="8" name="Shape 40"/>
          <p:cNvSpPr/>
          <p:nvPr/>
        </p:nvSpPr>
        <p:spPr>
          <a:xfrm>
            <a:off x="3703983" y="3075806"/>
            <a:ext cx="4680520" cy="543739"/>
          </a:xfrm>
          <a:prstGeom prst="rect">
            <a:avLst/>
          </a:prstGeom>
          <a:ln w="12700">
            <a:miter lim="400000"/>
          </a:ln>
        </p:spPr>
        <p:txBody>
          <a:bodyPr wrap="square" lIns="45719" rIns="45719">
            <a:spAutoFit/>
          </a:bodyPr>
          <a:lstStyle>
            <a:lvl1pPr>
              <a:defRPr sz="3600">
                <a:solidFill>
                  <a:srgbClr val="B61C22"/>
                </a:solidFill>
                <a:latin typeface="微软雅黑" charset="-122"/>
                <a:ea typeface="微软雅黑"/>
                <a:cs typeface="微软雅黑" panose="020B0503020204020204" charset="-122"/>
                <a:sym typeface="微软雅黑" charset="-122"/>
              </a:defRPr>
            </a:lvl1pPr>
          </a:lstStyle>
          <a:p>
            <a:pPr algn="ctr">
              <a:defRPr sz="1800">
                <a:solidFill>
                  <a:srgbClr val="000000"/>
                </a:solidFill>
              </a:defRPr>
            </a:pPr>
            <a:r>
              <a:rPr lang="zh-CN" altLang="en-US" sz="4000" baseline="-25000" dirty="0" smtClean="0">
                <a:solidFill>
                  <a:schemeClr val="tx1"/>
                </a:solidFill>
                <a:latin typeface="华文楷体" pitchFamily="2" charset="-122"/>
                <a:ea typeface="华文楷体" pitchFamily="2" charset="-122"/>
              </a:rPr>
              <a:t> </a:t>
            </a:r>
            <a:r>
              <a:rPr lang="zh-CN" altLang="en-US" sz="4400" b="1" baseline="-25000" dirty="0" smtClean="0">
                <a:solidFill>
                  <a:srgbClr val="FF0000"/>
                </a:solidFill>
                <a:latin typeface="华文楷体" pitchFamily="2" charset="-122"/>
                <a:ea typeface="华文楷体" pitchFamily="2" charset="-122"/>
              </a:rPr>
              <a:t>第</a:t>
            </a:r>
            <a:r>
              <a:rPr lang="en-US" altLang="zh-CN" sz="4400" b="1" baseline="-25000" dirty="0" smtClean="0">
                <a:solidFill>
                  <a:srgbClr val="FF0000"/>
                </a:solidFill>
                <a:latin typeface="华文楷体" pitchFamily="2" charset="-122"/>
                <a:ea typeface="华文楷体" pitchFamily="2" charset="-122"/>
              </a:rPr>
              <a:t>3</a:t>
            </a:r>
            <a:r>
              <a:rPr lang="zh-CN" altLang="en-US" sz="4400" b="1" baseline="-25000" dirty="0" smtClean="0">
                <a:solidFill>
                  <a:srgbClr val="FF0000"/>
                </a:solidFill>
                <a:latin typeface="华文楷体" pitchFamily="2" charset="-122"/>
                <a:ea typeface="华文楷体" pitchFamily="2" charset="-122"/>
              </a:rPr>
              <a:t>节  测量小灯泡的电功率</a:t>
            </a:r>
            <a:endParaRPr lang="zh-CN" sz="4400" b="1" baseline="-25000" dirty="0">
              <a:solidFill>
                <a:srgbClr val="FF0000"/>
              </a:solidFill>
              <a:latin typeface="华文楷体" panose="02010600040101010101" pitchFamily="2" charset="-122"/>
              <a:ea typeface="华文楷体" pitchFamily="2" charset="-122"/>
            </a:endParaRPr>
          </a:p>
        </p:txBody>
      </p:sp>
    </p:spTree>
    <p:extLst>
      <p:ext uri="{BB962C8B-B14F-4D97-AF65-F5344CB8AC3E}">
        <p14:creationId xmlns:p14="http://schemas.microsoft.com/office/powerpoint/2010/main" val="5969473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文本框 1"/>
          <p:cNvSpPr txBox="1">
            <a:spLocks noChangeArrowheads="1"/>
          </p:cNvSpPr>
          <p:nvPr/>
        </p:nvSpPr>
        <p:spPr bwMode="auto">
          <a:xfrm>
            <a:off x="762000" y="994173"/>
            <a:ext cx="7620000" cy="524515"/>
          </a:xfrm>
          <a:prstGeom prst="rect">
            <a:avLst/>
          </a:prstGeom>
          <a:noFill/>
          <a:ln w="9525">
            <a:noFill/>
            <a:miter lim="800000"/>
          </a:ln>
        </p:spPr>
        <p:txBody>
          <a:bodyPr>
            <a:spAutoFit/>
          </a:bodyPr>
          <a:lstStyle/>
          <a:p>
            <a:pPr algn="ctr"/>
            <a:r>
              <a:rPr lang="zh-CN" altLang="zh-CN" sz="2800">
                <a:latin typeface="黑体" pitchFamily="49" charset="-122"/>
                <a:ea typeface="黑体" pitchFamily="49" charset="-122"/>
              </a:rPr>
              <a:t>学习目标</a:t>
            </a:r>
          </a:p>
        </p:txBody>
      </p:sp>
      <p:sp>
        <p:nvSpPr>
          <p:cNvPr id="12290" name="文本框 2"/>
          <p:cNvSpPr txBox="1">
            <a:spLocks noChangeArrowheads="1"/>
          </p:cNvSpPr>
          <p:nvPr/>
        </p:nvSpPr>
        <p:spPr bwMode="auto">
          <a:xfrm>
            <a:off x="644525" y="1518047"/>
            <a:ext cx="7989888" cy="3100810"/>
          </a:xfrm>
          <a:prstGeom prst="rect">
            <a:avLst/>
          </a:prstGeom>
          <a:noFill/>
          <a:ln w="9525">
            <a:noFill/>
            <a:miter lim="800000"/>
          </a:ln>
        </p:spPr>
        <p:txBody>
          <a:bodyPr>
            <a:spAutoFit/>
          </a:bodyPr>
          <a:lstStyle/>
          <a:p>
            <a:pPr>
              <a:lnSpc>
                <a:spcPct val="150000"/>
              </a:lnSpc>
            </a:pPr>
            <a:r>
              <a:rPr lang="zh-CN" altLang="zh-CN" sz="2600">
                <a:latin typeface="Times New Roman" pitchFamily="18" charset="0"/>
              </a:rPr>
              <a:t>1</a:t>
            </a:r>
            <a:r>
              <a:rPr lang="en-US" altLang="zh-CN" sz="2600">
                <a:latin typeface="Times New Roman" pitchFamily="18" charset="0"/>
              </a:rPr>
              <a:t>.</a:t>
            </a:r>
            <a:r>
              <a:rPr lang="zh-CN" altLang="zh-CN" sz="2600">
                <a:latin typeface="Times New Roman" pitchFamily="18" charset="0"/>
              </a:rPr>
              <a:t>会用电压表、电流表测小灯泡的电功率，进一步理解额定功率和实际功率；</a:t>
            </a:r>
          </a:p>
          <a:p>
            <a:pPr>
              <a:lnSpc>
                <a:spcPct val="150000"/>
              </a:lnSpc>
            </a:pPr>
            <a:r>
              <a:rPr lang="zh-CN" altLang="zh-CN" sz="2600">
                <a:latin typeface="Times New Roman" pitchFamily="18" charset="0"/>
              </a:rPr>
              <a:t>2</a:t>
            </a:r>
            <a:r>
              <a:rPr lang="en-US" altLang="zh-CN" sz="2600">
                <a:latin typeface="Times New Roman" pitchFamily="18" charset="0"/>
              </a:rPr>
              <a:t>.</a:t>
            </a:r>
            <a:r>
              <a:rPr lang="zh-CN" altLang="en-US" sz="2600">
                <a:latin typeface="Times New Roman" pitchFamily="18" charset="0"/>
              </a:rPr>
              <a:t>知道小灯泡的电功率随它两端电压的改变而改变，并发现其变化规律。</a:t>
            </a:r>
          </a:p>
          <a:p>
            <a:pPr>
              <a:lnSpc>
                <a:spcPct val="150000"/>
              </a:lnSpc>
            </a:pPr>
            <a:endParaRPr lang="zh-CN" altLang="en-US" sz="2600">
              <a:latin typeface="Times New Roman" pitchFamily="18" charset="0"/>
            </a:endParaRPr>
          </a:p>
        </p:txBody>
      </p:sp>
      <p:sp>
        <p:nvSpPr>
          <p:cNvPr id="5" name="Shape 108"/>
          <p:cNvSpPr/>
          <p:nvPr/>
        </p:nvSpPr>
        <p:spPr>
          <a:xfrm>
            <a:off x="381170" y="323845"/>
            <a:ext cx="263526" cy="273727"/>
          </a:xfrm>
          <a:prstGeom prst="rect">
            <a:avLst/>
          </a:prstGeom>
          <a:solidFill>
            <a:srgbClr val="007E27">
              <a:alpha val="80000"/>
            </a:srgbClr>
          </a:solidFill>
          <a:ln w="12700">
            <a:miter lim="400000"/>
          </a:ln>
        </p:spPr>
        <p:txBody>
          <a:bodyPr lIns="0" tIns="0" rIns="0" bIns="0"/>
          <a:lstStyle/>
          <a:p>
            <a:pPr lvl="0">
              <a:defRPr>
                <a:latin typeface="微软雅黑" charset="-122"/>
                <a:ea typeface="微软雅黑"/>
                <a:cs typeface="微软雅黑" panose="020B0503020204020204" charset="-122"/>
                <a:sym typeface="微软雅黑" charset="-122"/>
              </a:defRPr>
            </a:pPr>
            <a:endParaRPr/>
          </a:p>
        </p:txBody>
      </p:sp>
      <p:sp>
        <p:nvSpPr>
          <p:cNvPr id="6" name="Shape 112"/>
          <p:cNvSpPr/>
          <p:nvPr/>
        </p:nvSpPr>
        <p:spPr>
          <a:xfrm>
            <a:off x="390232" y="353127"/>
            <a:ext cx="245403" cy="244445"/>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charset="-122"/>
                <a:ea typeface="微软雅黑"/>
                <a:cs typeface="微软雅黑" panose="020B0503020204020204" charset="-122"/>
                <a:sym typeface="微软雅黑" charset="-122"/>
              </a:defRPr>
            </a:lvl1pPr>
          </a:lstStyle>
          <a:p>
            <a:pPr lvl="0">
              <a:defRPr sz="1800">
                <a:solidFill>
                  <a:srgbClr val="000000"/>
                </a:solidFill>
              </a:defRPr>
            </a:pPr>
            <a:r>
              <a:rPr sz="1000" smtClean="0">
                <a:solidFill>
                  <a:srgbClr val="FFFFFF"/>
                </a:solidFill>
              </a:rPr>
              <a:t>0</a:t>
            </a:r>
            <a:r>
              <a:rPr lang="en-US" altLang="zh-CN" sz="1000" smtClean="0">
                <a:solidFill>
                  <a:srgbClr val="FFFFFF"/>
                </a:solidFill>
              </a:rPr>
              <a:t>2</a:t>
            </a:r>
            <a:endParaRPr sz="1000">
              <a:solidFill>
                <a:srgbClr val="FFFFFF"/>
              </a:solidFill>
            </a:endParaRPr>
          </a:p>
        </p:txBody>
      </p:sp>
      <p:sp>
        <p:nvSpPr>
          <p:cNvPr id="7" name="Shape 120"/>
          <p:cNvSpPr/>
          <p:nvPr/>
        </p:nvSpPr>
        <p:spPr>
          <a:xfrm>
            <a:off x="715634" y="317452"/>
            <a:ext cx="923330" cy="277685"/>
          </a:xfrm>
          <a:prstGeom prst="rect">
            <a:avLst/>
          </a:prstGeom>
          <a:noFill/>
          <a:ln w="12700" cap="flat">
            <a:noFill/>
            <a:miter lim="400000"/>
          </a:ln>
          <a:effectLst/>
        </p:spPr>
        <p:txBody>
          <a:bodyPr wrap="none" lIns="0" tIns="0" rIns="0" bIns="0" numCol="1" anchor="t">
            <a:spAutoFit/>
          </a:bodyPr>
          <a:lstStyle>
            <a:lvl1pPr>
              <a:defRPr b="1">
                <a:solidFill>
                  <a:srgbClr val="B61C22"/>
                </a:solidFill>
                <a:latin typeface="微软雅黑" charset="-122"/>
                <a:ea typeface="微软雅黑"/>
                <a:cs typeface="微软雅黑" panose="020B0503020204020204" charset="-122"/>
                <a:sym typeface="微软雅黑" charset="-122"/>
              </a:defRPr>
            </a:lvl1pPr>
          </a:lstStyle>
          <a:p>
            <a:pPr lvl="0">
              <a:defRPr b="0">
                <a:solidFill>
                  <a:srgbClr val="000000"/>
                </a:solidFill>
              </a:defRPr>
            </a:pPr>
            <a:r>
              <a:rPr lang="zh-CN" altLang="en-US" b="1" smtClean="0">
                <a:solidFill>
                  <a:srgbClr val="007E27"/>
                </a:solidFill>
              </a:rPr>
              <a:t>学习目标</a:t>
            </a:r>
            <a:endParaRPr b="1">
              <a:solidFill>
                <a:srgbClr val="007E27"/>
              </a:solidFill>
            </a:endParaRPr>
          </a:p>
        </p:txBody>
      </p:sp>
    </p:spTree>
    <p:extLst>
      <p:ext uri="{BB962C8B-B14F-4D97-AF65-F5344CB8AC3E}">
        <p14:creationId xmlns:p14="http://schemas.microsoft.com/office/powerpoint/2010/main" val="97182377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673127" y="1424293"/>
            <a:ext cx="7489825" cy="694211"/>
          </a:xfrm>
          <a:prstGeom prst="rect">
            <a:avLst/>
          </a:prstGeom>
          <a:noFill/>
          <a:ln w="9525">
            <a:noFill/>
            <a:miter lim="800000"/>
          </a:ln>
        </p:spPr>
        <p:txBody>
          <a:bodyPr>
            <a:spAutoFit/>
          </a:bodyPr>
          <a:lstStyle/>
          <a:p>
            <a:pPr>
              <a:lnSpc>
                <a:spcPct val="150000"/>
              </a:lnSpc>
            </a:pPr>
            <a:r>
              <a:rPr lang="zh-CN" altLang="en-US" sz="2600" b="0">
                <a:latin typeface="黑体" pitchFamily="49" charset="-122"/>
                <a:ea typeface="黑体" pitchFamily="49" charset="-122"/>
              </a:rPr>
              <a:t>　　　　　　 测量小灯泡的电功率。 </a:t>
            </a:r>
          </a:p>
        </p:txBody>
      </p:sp>
      <p:sp>
        <p:nvSpPr>
          <p:cNvPr id="37892" name="矩形 7"/>
          <p:cNvSpPr>
            <a:spLocks noChangeArrowheads="1"/>
          </p:cNvSpPr>
          <p:nvPr/>
        </p:nvSpPr>
        <p:spPr bwMode="auto">
          <a:xfrm>
            <a:off x="2879750" y="2173198"/>
            <a:ext cx="4677884" cy="493662"/>
          </a:xfrm>
          <a:prstGeom prst="rect">
            <a:avLst/>
          </a:prstGeom>
          <a:noFill/>
          <a:ln w="9525">
            <a:noFill/>
            <a:miter lim="800000"/>
          </a:ln>
        </p:spPr>
        <p:txBody>
          <a:bodyPr wrap="none">
            <a:spAutoFit/>
          </a:bodyPr>
          <a:lstStyle/>
          <a:p>
            <a:r>
              <a:rPr lang="en-US" altLang="zh-CN" sz="2600" i="1">
                <a:solidFill>
                  <a:srgbClr val="000000"/>
                </a:solidFill>
                <a:latin typeface="Times New Roman" pitchFamily="18" charset="0"/>
              </a:rPr>
              <a:t>P</a:t>
            </a:r>
            <a:r>
              <a:rPr lang="en-US" altLang="zh-CN" sz="2600">
                <a:solidFill>
                  <a:srgbClr val="000000"/>
                </a:solidFill>
                <a:latin typeface="Times New Roman" pitchFamily="18" charset="0"/>
              </a:rPr>
              <a:t> = </a:t>
            </a:r>
            <a:r>
              <a:rPr lang="en-US" altLang="zh-CN" sz="2600" i="1">
                <a:solidFill>
                  <a:srgbClr val="000000"/>
                </a:solidFill>
                <a:latin typeface="Times New Roman" pitchFamily="18" charset="0"/>
              </a:rPr>
              <a:t>UI</a:t>
            </a:r>
            <a:r>
              <a:rPr lang="zh-CN" altLang="en-US" sz="2600" b="0">
                <a:solidFill>
                  <a:srgbClr val="000000"/>
                </a:solidFill>
                <a:latin typeface="黑体" pitchFamily="49" charset="-122"/>
                <a:ea typeface="黑体" pitchFamily="49" charset="-122"/>
              </a:rPr>
              <a:t>   （伏安法测电功率）</a:t>
            </a:r>
            <a:r>
              <a:rPr lang="zh-CN" altLang="en-US" sz="2600">
                <a:solidFill>
                  <a:srgbClr val="000000"/>
                </a:solidFill>
                <a:latin typeface="Times New Roman" pitchFamily="18" charset="0"/>
              </a:rPr>
              <a:t> </a:t>
            </a:r>
            <a:endParaRPr lang="zh-CN" altLang="en-US" sz="2600"/>
          </a:p>
        </p:txBody>
      </p:sp>
      <p:sp>
        <p:nvSpPr>
          <p:cNvPr id="13315" name="Rectangle 2"/>
          <p:cNvSpPr>
            <a:spLocks noChangeArrowheads="1"/>
          </p:cNvSpPr>
          <p:nvPr/>
        </p:nvSpPr>
        <p:spPr bwMode="auto">
          <a:xfrm>
            <a:off x="466752" y="1512399"/>
            <a:ext cx="2024063" cy="524515"/>
          </a:xfrm>
          <a:prstGeom prst="rect">
            <a:avLst/>
          </a:prstGeom>
          <a:gradFill rotWithShape="0">
            <a:gsLst>
              <a:gs pos="0">
                <a:srgbClr val="D1E8FF"/>
              </a:gs>
              <a:gs pos="100000">
                <a:srgbClr val="99CCFF"/>
              </a:gs>
            </a:gsLst>
            <a:lin ang="5400000" scaled="1"/>
          </a:gradFill>
          <a:ln w="19050">
            <a:solidFill>
              <a:schemeClr val="tx2"/>
            </a:solidFill>
            <a:miter lim="800000"/>
          </a:ln>
        </p:spPr>
        <p:txBody>
          <a:bodyPr>
            <a:spAutoFit/>
          </a:bodyPr>
          <a:lstStyle/>
          <a:p>
            <a:pPr algn="ctr"/>
            <a:r>
              <a:rPr lang="zh-CN" altLang="en-US" sz="2800" b="0">
                <a:latin typeface="黑体" pitchFamily="49" charset="-122"/>
                <a:ea typeface="黑体" pitchFamily="49" charset="-122"/>
              </a:rPr>
              <a:t>实验目的</a:t>
            </a:r>
          </a:p>
        </p:txBody>
      </p:sp>
      <p:sp>
        <p:nvSpPr>
          <p:cNvPr id="13316" name="Rectangle 2"/>
          <p:cNvSpPr>
            <a:spLocks noChangeArrowheads="1"/>
          </p:cNvSpPr>
          <p:nvPr/>
        </p:nvSpPr>
        <p:spPr bwMode="auto">
          <a:xfrm>
            <a:off x="466752" y="2161291"/>
            <a:ext cx="2024063" cy="524515"/>
          </a:xfrm>
          <a:prstGeom prst="rect">
            <a:avLst/>
          </a:prstGeom>
          <a:gradFill rotWithShape="0">
            <a:gsLst>
              <a:gs pos="0">
                <a:srgbClr val="D1E8FF"/>
              </a:gs>
              <a:gs pos="100000">
                <a:srgbClr val="99CCFF"/>
              </a:gs>
            </a:gsLst>
            <a:lin ang="5400000" scaled="1"/>
          </a:gradFill>
          <a:ln w="19050">
            <a:solidFill>
              <a:schemeClr val="tx2"/>
            </a:solidFill>
            <a:miter lim="800000"/>
          </a:ln>
        </p:spPr>
        <p:txBody>
          <a:bodyPr>
            <a:spAutoFit/>
          </a:bodyPr>
          <a:lstStyle/>
          <a:p>
            <a:pPr algn="ctr"/>
            <a:r>
              <a:rPr lang="zh-CN" altLang="en-US" sz="2800" b="0">
                <a:latin typeface="黑体" pitchFamily="49" charset="-122"/>
                <a:ea typeface="黑体" pitchFamily="49" charset="-122"/>
              </a:rPr>
              <a:t>实验原理</a:t>
            </a:r>
          </a:p>
        </p:txBody>
      </p:sp>
      <p:sp>
        <p:nvSpPr>
          <p:cNvPr id="4" name="矩形 8"/>
          <p:cNvSpPr>
            <a:spLocks noChangeArrowheads="1"/>
          </p:cNvSpPr>
          <p:nvPr/>
        </p:nvSpPr>
        <p:spPr bwMode="auto">
          <a:xfrm>
            <a:off x="2771800" y="2716122"/>
            <a:ext cx="6002338" cy="1295862"/>
          </a:xfrm>
          <a:prstGeom prst="rect">
            <a:avLst/>
          </a:prstGeom>
          <a:noFill/>
          <a:ln w="9525">
            <a:noFill/>
            <a:miter lim="800000"/>
          </a:ln>
        </p:spPr>
        <p:txBody>
          <a:bodyPr>
            <a:spAutoFit/>
          </a:bodyPr>
          <a:lstStyle/>
          <a:p>
            <a:pPr>
              <a:lnSpc>
                <a:spcPct val="150000"/>
              </a:lnSpc>
            </a:pPr>
            <a:r>
              <a:rPr lang="zh-CN" altLang="en-US" sz="2600" b="0">
                <a:solidFill>
                  <a:srgbClr val="000000"/>
                </a:solidFill>
                <a:latin typeface="Times New Roman" pitchFamily="18" charset="0"/>
                <a:ea typeface="黑体" pitchFamily="49" charset="-122"/>
              </a:rPr>
              <a:t>电源、开关、导线、电流表、电压表、滑动变阻器、小灯泡（额定电压</a:t>
            </a:r>
            <a:r>
              <a:rPr lang="en-US" altLang="zh-CN" sz="2600" b="0">
                <a:solidFill>
                  <a:srgbClr val="000000"/>
                </a:solidFill>
                <a:latin typeface="Times New Roman" pitchFamily="18" charset="0"/>
                <a:ea typeface="黑体" pitchFamily="49" charset="-122"/>
              </a:rPr>
              <a:t>2.5 V</a:t>
            </a:r>
            <a:r>
              <a:rPr lang="zh-CN" altLang="en-US" sz="2600" b="0">
                <a:solidFill>
                  <a:srgbClr val="000000"/>
                </a:solidFill>
                <a:latin typeface="Times New Roman" pitchFamily="18" charset="0"/>
                <a:ea typeface="黑体" pitchFamily="49" charset="-122"/>
              </a:rPr>
              <a:t>）。</a:t>
            </a:r>
            <a:endParaRPr lang="zh-CN" altLang="en-US" sz="2600" b="0">
              <a:latin typeface="Times New Roman" pitchFamily="18" charset="0"/>
              <a:ea typeface="黑体" pitchFamily="49" charset="-122"/>
            </a:endParaRPr>
          </a:p>
        </p:txBody>
      </p:sp>
      <p:sp>
        <p:nvSpPr>
          <p:cNvPr id="5" name="Rectangle 2"/>
          <p:cNvSpPr>
            <a:spLocks noChangeArrowheads="1"/>
          </p:cNvSpPr>
          <p:nvPr/>
        </p:nvSpPr>
        <p:spPr bwMode="auto">
          <a:xfrm>
            <a:off x="466752" y="2810181"/>
            <a:ext cx="2024063" cy="524515"/>
          </a:xfrm>
          <a:prstGeom prst="rect">
            <a:avLst/>
          </a:prstGeom>
          <a:gradFill rotWithShape="0">
            <a:gsLst>
              <a:gs pos="0">
                <a:srgbClr val="D1E8FF"/>
              </a:gs>
              <a:gs pos="100000">
                <a:srgbClr val="99CCFF"/>
              </a:gs>
            </a:gsLst>
            <a:lin ang="5400000" scaled="1"/>
          </a:gradFill>
          <a:ln w="19050">
            <a:solidFill>
              <a:schemeClr val="tx2"/>
            </a:solidFill>
            <a:miter lim="800000"/>
          </a:ln>
        </p:spPr>
        <p:txBody>
          <a:bodyPr>
            <a:spAutoFit/>
          </a:bodyPr>
          <a:lstStyle/>
          <a:p>
            <a:pPr algn="ctr"/>
            <a:r>
              <a:rPr lang="zh-CN" altLang="en-US" sz="2800" b="0">
                <a:latin typeface="黑体" pitchFamily="49" charset="-122"/>
                <a:ea typeface="黑体" pitchFamily="49" charset="-122"/>
              </a:rPr>
              <a:t>实验器材</a:t>
            </a:r>
          </a:p>
        </p:txBody>
      </p:sp>
      <p:sp>
        <p:nvSpPr>
          <p:cNvPr id="37901" name="Rectangle 2"/>
          <p:cNvSpPr>
            <a:spLocks noChangeArrowheads="1"/>
          </p:cNvSpPr>
          <p:nvPr/>
        </p:nvSpPr>
        <p:spPr bwMode="auto">
          <a:xfrm>
            <a:off x="467544" y="4015475"/>
            <a:ext cx="5975350" cy="694211"/>
          </a:xfrm>
          <a:prstGeom prst="rect">
            <a:avLst/>
          </a:prstGeom>
          <a:noFill/>
          <a:ln w="9525">
            <a:noFill/>
            <a:miter lim="800000"/>
          </a:ln>
        </p:spPr>
        <p:txBody>
          <a:bodyPr>
            <a:spAutoFit/>
          </a:bodyPr>
          <a:lstStyle/>
          <a:p>
            <a:pPr>
              <a:lnSpc>
                <a:spcPct val="150000"/>
              </a:lnSpc>
            </a:pPr>
            <a:r>
              <a:rPr lang="zh-CN" altLang="en-US" sz="2600" b="0">
                <a:latin typeface="黑体" pitchFamily="49" charset="-122"/>
                <a:ea typeface="黑体" pitchFamily="49" charset="-122"/>
              </a:rPr>
              <a:t>请根据实验原理画出实验电路图。</a:t>
            </a:r>
            <a:endParaRPr lang="en-US" altLang="zh-CN" sz="2600" b="0">
              <a:latin typeface="黑体" pitchFamily="49" charset="-122"/>
              <a:ea typeface="黑体" pitchFamily="49" charset="-122"/>
            </a:endParaRPr>
          </a:p>
        </p:txBody>
      </p:sp>
      <p:sp>
        <p:nvSpPr>
          <p:cNvPr id="10" name="文本框 6151"/>
          <p:cNvSpPr txBox="1">
            <a:spLocks noChangeArrowheads="1"/>
          </p:cNvSpPr>
          <p:nvPr/>
        </p:nvSpPr>
        <p:spPr bwMode="auto">
          <a:xfrm>
            <a:off x="467545" y="767094"/>
            <a:ext cx="3775393" cy="524515"/>
          </a:xfrm>
          <a:prstGeom prst="rect">
            <a:avLst/>
          </a:prstGeom>
          <a:noFill/>
          <a:ln w="9525">
            <a:noFill/>
            <a:miter lim="800000"/>
          </a:ln>
        </p:spPr>
        <p:txBody>
          <a:bodyPr wrap="none">
            <a:spAutoFit/>
          </a:bodyPr>
          <a:lstStyle/>
          <a:p>
            <a:r>
              <a:rPr lang="zh-CN" altLang="en-US" sz="2800" b="1" smtClean="0">
                <a:solidFill>
                  <a:srgbClr val="006666"/>
                </a:solidFill>
                <a:latin typeface="微软雅黑" pitchFamily="34" charset="-122"/>
                <a:ea typeface="微软雅黑" pitchFamily="34" charset="-122"/>
                <a:sym typeface="宋体" pitchFamily="2" charset="-122"/>
              </a:rPr>
              <a:t>一、测量小灯泡电功率</a:t>
            </a:r>
            <a:endParaRPr lang="zh-CN" altLang="en-US" sz="2800" b="1">
              <a:solidFill>
                <a:srgbClr val="006666"/>
              </a:solidFill>
              <a:latin typeface="微软雅黑" pitchFamily="34" charset="-122"/>
              <a:ea typeface="微软雅黑" pitchFamily="34" charset="-122"/>
              <a:sym typeface="宋体" pitchFamily="2" charset="-122"/>
            </a:endParaRPr>
          </a:p>
        </p:txBody>
      </p:sp>
      <p:sp>
        <p:nvSpPr>
          <p:cNvPr id="11" name="Shape 108"/>
          <p:cNvSpPr/>
          <p:nvPr/>
        </p:nvSpPr>
        <p:spPr>
          <a:xfrm>
            <a:off x="161803" y="87169"/>
            <a:ext cx="601344" cy="553806"/>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charset="-122"/>
                <a:ea typeface="微软雅黑"/>
                <a:cs typeface="微软雅黑" panose="020B0503020204020204" charset="-122"/>
                <a:sym typeface="微软雅黑" charset="-122"/>
              </a:defRPr>
            </a:pPr>
            <a:endParaRPr kumimoji="0" sz="1800" b="0" i="0" u="none" strike="noStrike" kern="0" cap="none" spc="0" normalizeH="0" baseline="0" noProof="0">
              <a:ln>
                <a:noFill/>
              </a:ln>
              <a:solidFill>
                <a:sysClr val="windowText" lastClr="000000"/>
              </a:solidFill>
              <a:effectLst/>
              <a:uLnTx/>
              <a:uFillTx/>
              <a:latin typeface="微软雅黑" charset="-122"/>
              <a:ea typeface="微软雅黑"/>
              <a:sym typeface="微软雅黑" charset="-122"/>
            </a:endParaRPr>
          </a:p>
        </p:txBody>
      </p:sp>
      <p:sp>
        <p:nvSpPr>
          <p:cNvPr id="12" name="Shape 112"/>
          <p:cNvSpPr/>
          <p:nvPr/>
        </p:nvSpPr>
        <p:spPr>
          <a:xfrm>
            <a:off x="146617" y="107708"/>
            <a:ext cx="623405" cy="462808"/>
          </a:xfrm>
          <a:prstGeom prst="rect">
            <a:avLst/>
          </a:prstGeom>
          <a:ln w="12700">
            <a:miter lim="400000"/>
          </a:ln>
        </p:spPr>
        <p:txBody>
          <a:bodyPr wrap="square" lIns="45719" rIns="45719">
            <a:spAutoFit/>
          </a:bodyPr>
          <a:lstStyle>
            <a:lvl1pPr algn="ctr">
              <a:defRPr sz="1000">
                <a:solidFill>
                  <a:srgbClr val="FFFFFF"/>
                </a:solidFill>
                <a:latin typeface="微软雅黑" charset="-122"/>
                <a:ea typeface="微软雅黑"/>
                <a:cs typeface="微软雅黑" panose="020B0503020204020204" charset="-122"/>
                <a:sym typeface="微软雅黑"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24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charset="-122"/>
              </a:rPr>
              <a:t>2</a:t>
            </a:r>
            <a:endParaRPr kumimoji="0" sz="24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3" name="文本框 1"/>
          <p:cNvSpPr txBox="1"/>
          <p:nvPr/>
        </p:nvSpPr>
        <p:spPr>
          <a:xfrm>
            <a:off x="942834" y="135276"/>
            <a:ext cx="1118253" cy="40109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ct val="0"/>
              </a:spcBef>
              <a:spcAft>
                <a:spcPct val="0"/>
              </a:spcAft>
              <a:buClrTx/>
              <a:buSzTx/>
              <a:buFontTx/>
              <a:buNone/>
              <a:defRPr/>
            </a:pPr>
            <a:r>
              <a:rPr kumimoji="0" lang="zh-CN" altLang="en-US" sz="2000" b="1" i="0" u="none" strike="noStrike" kern="0" cap="none" spc="0" normalizeH="0" baseline="0" noProof="0" smtClean="0">
                <a:ln>
                  <a:noFill/>
                </a:ln>
                <a:solidFill>
                  <a:srgbClr val="000000"/>
                </a:solidFill>
                <a:effectLst/>
                <a:uLnTx/>
                <a:uFillTx/>
                <a:latin typeface="微软雅黑" charset="-122"/>
                <a:ea typeface="微软雅黑"/>
                <a:cs typeface="Arial"/>
                <a:sym typeface="Arial"/>
              </a:rPr>
              <a:t>课堂活动</a:t>
            </a:r>
            <a:endParaRPr kumimoji="0" lang="zh-CN" altLang="en-US" sz="2000" b="1" i="0" u="none" strike="noStrike" kern="0" cap="none" spc="0" normalizeH="0" baseline="0" noProof="0">
              <a:ln>
                <a:noFill/>
              </a:ln>
              <a:solidFill>
                <a:srgbClr val="000000"/>
              </a:solidFill>
              <a:effectLst/>
              <a:uLnTx/>
              <a:uFillTx/>
              <a:latin typeface="微软雅黑" charset="-122"/>
              <a:ea typeface="微软雅黑"/>
              <a:cs typeface="Arial"/>
              <a:sym typeface="Arial"/>
            </a:endParaRPr>
          </a:p>
        </p:txBody>
      </p:sp>
      <p:cxnSp>
        <p:nvCxnSpPr>
          <p:cNvPr id="14" name="直接连接符 13"/>
          <p:cNvCxnSpPr/>
          <p:nvPr/>
        </p:nvCxnSpPr>
        <p:spPr>
          <a:xfrm>
            <a:off x="819243" y="571850"/>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365182175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789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789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790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p:bldP spid="4" grpId="0"/>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1" name="图片 43010" descr="未命名"/>
          <p:cNvPicPr>
            <a:picLocks noChangeAspect="1" noChangeArrowheads="1"/>
          </p:cNvPicPr>
          <p:nvPr/>
        </p:nvPicPr>
        <p:blipFill>
          <a:blip r:embed="rId2">
            <a:clrChange>
              <a:clrFrom>
                <a:srgbClr val="FFFFFF"/>
              </a:clrFrom>
              <a:clrTo>
                <a:srgbClr val="FFFFFF">
                  <a:alpha val="0"/>
                </a:srgbClr>
              </a:clrTo>
            </a:clrChange>
          </a:blip>
          <a:srcRect t="6522" b="9309"/>
          <a:stretch>
            <a:fillRect/>
          </a:stretch>
        </p:blipFill>
        <p:spPr bwMode="auto">
          <a:xfrm>
            <a:off x="3923928" y="550535"/>
            <a:ext cx="2697088" cy="1257471"/>
          </a:xfrm>
          <a:prstGeom prst="rect">
            <a:avLst/>
          </a:prstGeom>
          <a:noFill/>
          <a:ln w="9525">
            <a:noFill/>
            <a:miter lim="800000"/>
          </a:ln>
        </p:spPr>
      </p:pic>
      <p:pic>
        <p:nvPicPr>
          <p:cNvPr id="43012" name="图片 43011" descr="hd"/>
          <p:cNvPicPr>
            <a:picLocks noChangeAspect="1" noChangeArrowheads="1"/>
          </p:cNvPicPr>
          <p:nvPr/>
        </p:nvPicPr>
        <p:blipFill>
          <a:blip r:embed="rId3">
            <a:clrChange>
              <a:clrFrom>
                <a:srgbClr val="FFFFFF"/>
              </a:clrFrom>
              <a:clrTo>
                <a:srgbClr val="FFFFFF">
                  <a:alpha val="0"/>
                </a:srgbClr>
              </a:clrTo>
            </a:clrChange>
          </a:blip>
          <a:stretch>
            <a:fillRect/>
          </a:stretch>
        </p:blipFill>
        <p:spPr bwMode="auto">
          <a:xfrm>
            <a:off x="1188964" y="2233244"/>
            <a:ext cx="2293937" cy="960834"/>
          </a:xfrm>
          <a:prstGeom prst="rect">
            <a:avLst/>
          </a:prstGeom>
          <a:noFill/>
          <a:ln w="9525">
            <a:noFill/>
            <a:miter lim="800000"/>
          </a:ln>
        </p:spPr>
      </p:pic>
      <p:pic>
        <p:nvPicPr>
          <p:cNvPr id="43013" name="图片 43012" descr="dlb"/>
          <p:cNvPicPr>
            <a:picLocks noChangeAspect="1" noChangeArrowheads="1"/>
          </p:cNvPicPr>
          <p:nvPr/>
        </p:nvPicPr>
        <p:blipFill>
          <a:blip r:embed="rId4"/>
          <a:stretch>
            <a:fillRect/>
          </a:stretch>
        </p:blipFill>
        <p:spPr bwMode="auto">
          <a:xfrm>
            <a:off x="3924226" y="2071320"/>
            <a:ext cx="1204913" cy="1160859"/>
          </a:xfrm>
          <a:prstGeom prst="rect">
            <a:avLst/>
          </a:prstGeom>
          <a:noFill/>
          <a:ln w="9525">
            <a:noFill/>
            <a:miter lim="800000"/>
          </a:ln>
        </p:spPr>
      </p:pic>
      <p:pic>
        <p:nvPicPr>
          <p:cNvPr id="43014" name="图片 43013" descr="dy"/>
          <p:cNvPicPr>
            <a:picLocks noChangeAspect="1" noChangeArrowheads="1"/>
          </p:cNvPicPr>
          <p:nvPr/>
        </p:nvPicPr>
        <p:blipFill>
          <a:blip r:embed="rId5">
            <a:clrChange>
              <a:clrFrom>
                <a:srgbClr val="FFFFFF"/>
              </a:clrFrom>
              <a:clrTo>
                <a:srgbClr val="FFFFFF">
                  <a:alpha val="0"/>
                </a:srgbClr>
              </a:clrTo>
            </a:clrChange>
          </a:blip>
          <a:stretch>
            <a:fillRect/>
          </a:stretch>
        </p:blipFill>
        <p:spPr bwMode="auto">
          <a:xfrm>
            <a:off x="6681712" y="1962973"/>
            <a:ext cx="1058862" cy="1026319"/>
          </a:xfrm>
          <a:prstGeom prst="rect">
            <a:avLst/>
          </a:prstGeom>
          <a:noFill/>
          <a:ln w="9525">
            <a:noFill/>
            <a:miter lim="800000"/>
          </a:ln>
        </p:spPr>
      </p:pic>
      <p:pic>
        <p:nvPicPr>
          <p:cNvPr id="43015" name="图片 43014" descr="电路的连接 中的图像 1 拷贝"/>
          <p:cNvPicPr>
            <a:picLocks noChangeAspect="1" noChangeArrowheads="1"/>
          </p:cNvPicPr>
          <p:nvPr/>
        </p:nvPicPr>
        <p:blipFill>
          <a:blip r:embed="rId6"/>
          <a:stretch>
            <a:fillRect/>
          </a:stretch>
        </p:blipFill>
        <p:spPr bwMode="auto">
          <a:xfrm>
            <a:off x="4284589" y="4015611"/>
            <a:ext cx="1343025" cy="852488"/>
          </a:xfrm>
          <a:prstGeom prst="rect">
            <a:avLst/>
          </a:prstGeom>
          <a:noFill/>
          <a:ln w="9525">
            <a:noFill/>
            <a:miter lim="800000"/>
          </a:ln>
        </p:spPr>
      </p:pic>
      <p:pic>
        <p:nvPicPr>
          <p:cNvPr id="43016" name="图片 43015" descr="灯泡的电功率 中的图像 1 拷贝"/>
          <p:cNvPicPr>
            <a:picLocks noChangeAspect="1" noChangeArrowheads="1"/>
          </p:cNvPicPr>
          <p:nvPr/>
        </p:nvPicPr>
        <p:blipFill>
          <a:blip r:embed="rId7"/>
          <a:stretch>
            <a:fillRect/>
          </a:stretch>
        </p:blipFill>
        <p:spPr bwMode="auto">
          <a:xfrm>
            <a:off x="6156251" y="3258373"/>
            <a:ext cx="1223963" cy="762000"/>
          </a:xfrm>
          <a:prstGeom prst="rect">
            <a:avLst/>
          </a:prstGeom>
          <a:noFill/>
          <a:ln w="9525">
            <a:noFill/>
            <a:miter lim="800000"/>
          </a:ln>
        </p:spPr>
      </p:pic>
      <p:pic>
        <p:nvPicPr>
          <p:cNvPr id="43017" name="图片 43016" descr="灯泡的电功率 中的图像 1 拷贝"/>
          <p:cNvPicPr>
            <a:picLocks noChangeAspect="1" noChangeArrowheads="1"/>
          </p:cNvPicPr>
          <p:nvPr/>
        </p:nvPicPr>
        <p:blipFill>
          <a:blip r:embed="rId8"/>
          <a:stretch>
            <a:fillRect/>
          </a:stretch>
        </p:blipFill>
        <p:spPr bwMode="auto">
          <a:xfrm>
            <a:off x="1260401" y="3583414"/>
            <a:ext cx="2112963" cy="609600"/>
          </a:xfrm>
          <a:prstGeom prst="rect">
            <a:avLst/>
          </a:prstGeom>
          <a:noFill/>
          <a:ln w="9525">
            <a:noFill/>
            <a:miter lim="800000"/>
          </a:ln>
        </p:spPr>
      </p:pic>
      <p:sp>
        <p:nvSpPr>
          <p:cNvPr id="43018" name="任意多边形 43017"/>
          <p:cNvSpPr>
            <a:spLocks noChangeArrowheads="1"/>
          </p:cNvSpPr>
          <p:nvPr/>
        </p:nvSpPr>
        <p:spPr bwMode="auto">
          <a:xfrm>
            <a:off x="1331839" y="2719020"/>
            <a:ext cx="504825" cy="1079897"/>
          </a:xfrm>
          <a:custGeom>
            <a:avLst/>
            <a:gdLst/>
            <a:ahLst/>
            <a:cxnLst>
              <a:cxn ang="0">
                <a:pos x="196" y="499"/>
              </a:cxn>
              <a:cxn ang="0">
                <a:pos x="15" y="182"/>
              </a:cxn>
              <a:cxn ang="0">
                <a:pos x="287" y="0"/>
              </a:cxn>
            </a:cxnLst>
            <a:rect l="0" t="0" r="r" b="b"/>
            <a:pathLst>
              <a:path w="287" h="499">
                <a:moveTo>
                  <a:pt x="196" y="499"/>
                </a:moveTo>
                <a:cubicBezTo>
                  <a:pt x="98" y="382"/>
                  <a:pt x="0" y="265"/>
                  <a:pt x="15" y="182"/>
                </a:cubicBezTo>
                <a:cubicBezTo>
                  <a:pt x="30" y="99"/>
                  <a:pt x="158" y="49"/>
                  <a:pt x="287" y="0"/>
                </a:cubicBezTo>
              </a:path>
            </a:pathLst>
          </a:custGeom>
          <a:noFill/>
          <a:ln w="50800">
            <a:solidFill>
              <a:srgbClr val="FF0000"/>
            </a:solidFill>
            <a:round/>
          </a:ln>
        </p:spPr>
        <p:txBody>
          <a:bodyPr/>
          <a:lstStyle/>
          <a:p>
            <a:endParaRPr lang="zh-CN" altLang="en-US"/>
          </a:p>
        </p:txBody>
      </p:sp>
      <p:sp>
        <p:nvSpPr>
          <p:cNvPr id="43019" name="任意多边形 43018"/>
          <p:cNvSpPr>
            <a:spLocks noChangeArrowheads="1"/>
          </p:cNvSpPr>
          <p:nvPr/>
        </p:nvSpPr>
        <p:spPr bwMode="auto">
          <a:xfrm>
            <a:off x="3420987" y="2395169"/>
            <a:ext cx="792162" cy="539354"/>
          </a:xfrm>
          <a:custGeom>
            <a:avLst/>
            <a:gdLst/>
            <a:ahLst/>
            <a:cxnLst>
              <a:cxn ang="0">
                <a:pos x="0" y="0"/>
              </a:cxn>
              <a:cxn ang="0">
                <a:pos x="181" y="136"/>
              </a:cxn>
              <a:cxn ang="0">
                <a:pos x="589" y="363"/>
              </a:cxn>
            </a:cxnLst>
            <a:rect l="0" t="0" r="r" b="b"/>
            <a:pathLst>
              <a:path w="589" h="363">
                <a:moveTo>
                  <a:pt x="0" y="0"/>
                </a:moveTo>
                <a:cubicBezTo>
                  <a:pt x="41" y="37"/>
                  <a:pt x="83" y="75"/>
                  <a:pt x="181" y="136"/>
                </a:cubicBezTo>
                <a:cubicBezTo>
                  <a:pt x="279" y="197"/>
                  <a:pt x="434" y="280"/>
                  <a:pt x="589" y="363"/>
                </a:cubicBezTo>
              </a:path>
            </a:pathLst>
          </a:custGeom>
          <a:noFill/>
          <a:ln w="50800">
            <a:solidFill>
              <a:srgbClr val="FF0000"/>
            </a:solidFill>
            <a:round/>
          </a:ln>
        </p:spPr>
        <p:txBody>
          <a:bodyPr/>
          <a:lstStyle/>
          <a:p>
            <a:endParaRPr lang="zh-CN" altLang="en-US"/>
          </a:p>
        </p:txBody>
      </p:sp>
      <p:sp>
        <p:nvSpPr>
          <p:cNvPr id="43020" name="任意多边形 43019"/>
          <p:cNvSpPr>
            <a:spLocks noChangeArrowheads="1"/>
          </p:cNvSpPr>
          <p:nvPr/>
        </p:nvSpPr>
        <p:spPr bwMode="auto">
          <a:xfrm>
            <a:off x="5364089" y="3798916"/>
            <a:ext cx="1728787" cy="809625"/>
          </a:xfrm>
          <a:custGeom>
            <a:avLst/>
            <a:gdLst/>
            <a:ahLst/>
            <a:cxnLst>
              <a:cxn ang="0">
                <a:pos x="0" y="499"/>
              </a:cxn>
              <a:cxn ang="0">
                <a:pos x="499" y="454"/>
              </a:cxn>
              <a:cxn ang="0">
                <a:pos x="861" y="0"/>
              </a:cxn>
            </a:cxnLst>
            <a:rect l="0" t="0" r="r" b="b"/>
            <a:pathLst>
              <a:path w="861" h="537">
                <a:moveTo>
                  <a:pt x="0" y="499"/>
                </a:moveTo>
                <a:cubicBezTo>
                  <a:pt x="177" y="518"/>
                  <a:pt x="355" y="537"/>
                  <a:pt x="499" y="454"/>
                </a:cubicBezTo>
                <a:cubicBezTo>
                  <a:pt x="643" y="371"/>
                  <a:pt x="752" y="185"/>
                  <a:pt x="861" y="0"/>
                </a:cubicBezTo>
              </a:path>
            </a:pathLst>
          </a:custGeom>
          <a:noFill/>
          <a:ln w="50800">
            <a:solidFill>
              <a:srgbClr val="FF0000"/>
            </a:solidFill>
            <a:round/>
          </a:ln>
        </p:spPr>
        <p:txBody>
          <a:bodyPr/>
          <a:lstStyle/>
          <a:p>
            <a:endParaRPr lang="zh-CN" altLang="en-US"/>
          </a:p>
        </p:txBody>
      </p:sp>
      <p:sp>
        <p:nvSpPr>
          <p:cNvPr id="43021" name="任意多边形 43020"/>
          <p:cNvSpPr>
            <a:spLocks noChangeArrowheads="1"/>
          </p:cNvSpPr>
          <p:nvPr/>
        </p:nvSpPr>
        <p:spPr bwMode="auto">
          <a:xfrm rot="1859288">
            <a:off x="2736850" y="4121945"/>
            <a:ext cx="1944688" cy="432197"/>
          </a:xfrm>
          <a:custGeom>
            <a:avLst/>
            <a:gdLst/>
            <a:ahLst/>
            <a:cxnLst>
              <a:cxn ang="0">
                <a:pos x="0" y="45"/>
              </a:cxn>
              <a:cxn ang="0">
                <a:pos x="861" y="226"/>
              </a:cxn>
              <a:cxn ang="0">
                <a:pos x="1723" y="0"/>
              </a:cxn>
            </a:cxnLst>
            <a:rect l="0" t="0" r="r" b="b"/>
            <a:pathLst>
              <a:path w="1723" h="233">
                <a:moveTo>
                  <a:pt x="0" y="45"/>
                </a:moveTo>
                <a:cubicBezTo>
                  <a:pt x="287" y="139"/>
                  <a:pt x="574" y="233"/>
                  <a:pt x="861" y="226"/>
                </a:cubicBezTo>
                <a:cubicBezTo>
                  <a:pt x="1148" y="219"/>
                  <a:pt x="1435" y="109"/>
                  <a:pt x="1723" y="0"/>
                </a:cubicBezTo>
              </a:path>
            </a:pathLst>
          </a:custGeom>
          <a:noFill/>
          <a:ln w="50800">
            <a:solidFill>
              <a:srgbClr val="FF0000"/>
            </a:solidFill>
            <a:round/>
          </a:ln>
        </p:spPr>
        <p:txBody>
          <a:bodyPr/>
          <a:lstStyle/>
          <a:p>
            <a:endParaRPr lang="zh-CN" altLang="en-US"/>
          </a:p>
        </p:txBody>
      </p:sp>
      <p:sp>
        <p:nvSpPr>
          <p:cNvPr id="43022" name="任意多边形 43021"/>
          <p:cNvSpPr>
            <a:spLocks noChangeArrowheads="1"/>
          </p:cNvSpPr>
          <p:nvPr/>
        </p:nvSpPr>
        <p:spPr bwMode="auto">
          <a:xfrm rot="-9973813">
            <a:off x="4429049" y="3151217"/>
            <a:ext cx="2160588" cy="470296"/>
          </a:xfrm>
          <a:custGeom>
            <a:avLst/>
            <a:gdLst/>
            <a:ahLst/>
            <a:cxnLst>
              <a:cxn ang="0">
                <a:pos x="680" y="423"/>
              </a:cxn>
              <a:cxn ang="0">
                <a:pos x="408" y="60"/>
              </a:cxn>
              <a:cxn ang="0">
                <a:pos x="0" y="60"/>
              </a:cxn>
            </a:cxnLst>
            <a:rect l="0" t="0" r="r" b="b"/>
            <a:pathLst>
              <a:path w="680" h="422">
                <a:moveTo>
                  <a:pt x="680" y="423"/>
                </a:moveTo>
                <a:cubicBezTo>
                  <a:pt x="600" y="271"/>
                  <a:pt x="521" y="120"/>
                  <a:pt x="408" y="60"/>
                </a:cubicBezTo>
                <a:cubicBezTo>
                  <a:pt x="295" y="0"/>
                  <a:pt x="147" y="30"/>
                  <a:pt x="0" y="60"/>
                </a:cubicBezTo>
              </a:path>
            </a:pathLst>
          </a:custGeom>
          <a:noFill/>
          <a:ln w="50800">
            <a:solidFill>
              <a:srgbClr val="FF0000"/>
            </a:solidFill>
            <a:round/>
          </a:ln>
        </p:spPr>
        <p:txBody>
          <a:bodyPr/>
          <a:lstStyle/>
          <a:p>
            <a:endParaRPr lang="zh-CN" altLang="en-US"/>
          </a:p>
        </p:txBody>
      </p:sp>
      <p:sp>
        <p:nvSpPr>
          <p:cNvPr id="43023" name="任意多边形 43022"/>
          <p:cNvSpPr>
            <a:spLocks noChangeArrowheads="1"/>
          </p:cNvSpPr>
          <p:nvPr/>
        </p:nvSpPr>
        <p:spPr bwMode="auto">
          <a:xfrm rot="846556">
            <a:off x="7092876" y="2772598"/>
            <a:ext cx="620713" cy="1027509"/>
          </a:xfrm>
          <a:custGeom>
            <a:avLst/>
            <a:gdLst/>
            <a:ahLst/>
            <a:cxnLst>
              <a:cxn ang="0">
                <a:pos x="0" y="0"/>
              </a:cxn>
              <a:cxn ang="0">
                <a:pos x="227" y="181"/>
              </a:cxn>
              <a:cxn ang="0">
                <a:pos x="45" y="544"/>
              </a:cxn>
            </a:cxnLst>
            <a:rect l="0" t="0" r="r" b="b"/>
            <a:pathLst>
              <a:path w="235" h="544">
                <a:moveTo>
                  <a:pt x="0" y="0"/>
                </a:moveTo>
                <a:cubicBezTo>
                  <a:pt x="109" y="45"/>
                  <a:pt x="219" y="90"/>
                  <a:pt x="227" y="181"/>
                </a:cubicBezTo>
                <a:cubicBezTo>
                  <a:pt x="235" y="272"/>
                  <a:pt x="140" y="408"/>
                  <a:pt x="45" y="544"/>
                </a:cubicBezTo>
              </a:path>
            </a:pathLst>
          </a:custGeom>
          <a:noFill/>
          <a:ln w="50800">
            <a:solidFill>
              <a:srgbClr val="FF0000"/>
            </a:solidFill>
            <a:round/>
          </a:ln>
        </p:spPr>
        <p:txBody>
          <a:bodyPr/>
          <a:lstStyle/>
          <a:p>
            <a:endParaRPr lang="zh-CN" altLang="en-US"/>
          </a:p>
        </p:txBody>
      </p:sp>
      <p:sp>
        <p:nvSpPr>
          <p:cNvPr id="43024" name="任意多边形 43023"/>
          <p:cNvSpPr>
            <a:spLocks noChangeArrowheads="1"/>
          </p:cNvSpPr>
          <p:nvPr/>
        </p:nvSpPr>
        <p:spPr bwMode="auto">
          <a:xfrm rot="1301645">
            <a:off x="5878439" y="2567810"/>
            <a:ext cx="936625" cy="1087040"/>
          </a:xfrm>
          <a:custGeom>
            <a:avLst/>
            <a:gdLst/>
            <a:ahLst/>
            <a:cxnLst>
              <a:cxn ang="0">
                <a:pos x="235" y="0"/>
              </a:cxn>
              <a:cxn ang="0">
                <a:pos x="8" y="181"/>
              </a:cxn>
              <a:cxn ang="0">
                <a:pos x="280" y="544"/>
              </a:cxn>
            </a:cxnLst>
            <a:rect l="0" t="0" r="r" b="b"/>
            <a:pathLst>
              <a:path w="280" h="544">
                <a:moveTo>
                  <a:pt x="235" y="0"/>
                </a:moveTo>
                <a:cubicBezTo>
                  <a:pt x="117" y="45"/>
                  <a:pt x="0" y="90"/>
                  <a:pt x="8" y="181"/>
                </a:cubicBezTo>
                <a:cubicBezTo>
                  <a:pt x="16" y="272"/>
                  <a:pt x="148" y="408"/>
                  <a:pt x="280" y="544"/>
                </a:cubicBezTo>
              </a:path>
            </a:pathLst>
          </a:custGeom>
          <a:noFill/>
          <a:ln w="50800">
            <a:solidFill>
              <a:srgbClr val="FF0000"/>
            </a:solidFill>
            <a:round/>
          </a:ln>
        </p:spPr>
        <p:txBody>
          <a:bodyPr/>
          <a:lstStyle/>
          <a:p>
            <a:endParaRPr lang="zh-CN" altLang="en-US"/>
          </a:p>
        </p:txBody>
      </p:sp>
      <p:sp>
        <p:nvSpPr>
          <p:cNvPr id="15375" name="Rectangle 2"/>
          <p:cNvSpPr>
            <a:spLocks noChangeArrowheads="1"/>
          </p:cNvSpPr>
          <p:nvPr/>
        </p:nvSpPr>
        <p:spPr bwMode="auto">
          <a:xfrm>
            <a:off x="539553" y="550535"/>
            <a:ext cx="2024063" cy="524515"/>
          </a:xfrm>
          <a:prstGeom prst="rect">
            <a:avLst/>
          </a:prstGeom>
          <a:gradFill rotWithShape="0">
            <a:gsLst>
              <a:gs pos="0">
                <a:srgbClr val="D1E8FF"/>
              </a:gs>
              <a:gs pos="100000">
                <a:srgbClr val="99CCFF"/>
              </a:gs>
            </a:gsLst>
            <a:lin ang="5400000" scaled="1"/>
          </a:gradFill>
          <a:ln w="19050">
            <a:solidFill>
              <a:schemeClr val="tx2"/>
            </a:solidFill>
            <a:miter lim="800000"/>
          </a:ln>
        </p:spPr>
        <p:txBody>
          <a:bodyPr>
            <a:spAutoFit/>
          </a:bodyPr>
          <a:lstStyle/>
          <a:p>
            <a:pPr algn="ctr"/>
            <a:r>
              <a:rPr lang="zh-CN" altLang="en-US" sz="2800" b="0">
                <a:latin typeface="黑体" pitchFamily="49" charset="-122"/>
                <a:ea typeface="黑体" pitchFamily="49" charset="-122"/>
              </a:rPr>
              <a:t>实验电路图</a:t>
            </a:r>
            <a:endParaRPr lang="en-US" altLang="zh-CN" sz="2800" b="0">
              <a:latin typeface="黑体" pitchFamily="49" charset="-122"/>
              <a:ea typeface="黑体" pitchFamily="49" charset="-122"/>
            </a:endParaRPr>
          </a:p>
        </p:txBody>
      </p:sp>
    </p:spTree>
    <p:extLst>
      <p:ext uri="{BB962C8B-B14F-4D97-AF65-F5344CB8AC3E}">
        <p14:creationId xmlns:p14="http://schemas.microsoft.com/office/powerpoint/2010/main" val="403863354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43011"/>
                                        </p:tgtEl>
                                        <p:attrNameLst>
                                          <p:attrName>style.visibility</p:attrName>
                                        </p:attrNameLst>
                                      </p:cBhvr>
                                      <p:to>
                                        <p:strVal val="visible"/>
                                      </p:to>
                                    </p:set>
                                    <p:animEffect transition="in" filter="dissolve">
                                      <p:cBhvr>
                                        <p:cTn id="7" dur="500"/>
                                        <p:tgtEl>
                                          <p:spTgt spid="430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nodeType="clickEffect">
                                  <p:stCondLst>
                                    <p:cond delay="0"/>
                                  </p:stCondLst>
                                  <p:childTnLst>
                                    <p:set>
                                      <p:cBhvr>
                                        <p:cTn id="11" dur="1" fill="hold">
                                          <p:stCondLst>
                                            <p:cond delay="0"/>
                                          </p:stCondLst>
                                        </p:cTn>
                                        <p:tgtEl>
                                          <p:spTgt spid="43017"/>
                                        </p:tgtEl>
                                        <p:attrNameLst>
                                          <p:attrName>style.visibility</p:attrName>
                                        </p:attrNameLst>
                                      </p:cBhvr>
                                      <p:to>
                                        <p:strVal val="visible"/>
                                      </p:to>
                                    </p:set>
                                    <p:animEffect transition="in" filter="dissolve">
                                      <p:cBhvr>
                                        <p:cTn id="12" dur="500"/>
                                        <p:tgtEl>
                                          <p:spTgt spid="43017"/>
                                        </p:tgtEl>
                                      </p:cBhvr>
                                    </p:animEffect>
                                  </p:childTnLst>
                                </p:cTn>
                              </p:par>
                              <p:par>
                                <p:cTn id="13" presetID="9" presetClass="entr" presetSubtype="0" fill="hold" nodeType="withEffect">
                                  <p:stCondLst>
                                    <p:cond delay="0"/>
                                  </p:stCondLst>
                                  <p:childTnLst>
                                    <p:set>
                                      <p:cBhvr>
                                        <p:cTn id="14" dur="1" fill="hold">
                                          <p:stCondLst>
                                            <p:cond delay="0"/>
                                          </p:stCondLst>
                                        </p:cTn>
                                        <p:tgtEl>
                                          <p:spTgt spid="43016"/>
                                        </p:tgtEl>
                                        <p:attrNameLst>
                                          <p:attrName>style.visibility</p:attrName>
                                        </p:attrNameLst>
                                      </p:cBhvr>
                                      <p:to>
                                        <p:strVal val="visible"/>
                                      </p:to>
                                    </p:set>
                                    <p:animEffect transition="in" filter="dissolve">
                                      <p:cBhvr>
                                        <p:cTn id="15" dur="500"/>
                                        <p:tgtEl>
                                          <p:spTgt spid="43016"/>
                                        </p:tgtEl>
                                      </p:cBhvr>
                                    </p:animEffect>
                                  </p:childTnLst>
                                </p:cTn>
                              </p:par>
                              <p:par>
                                <p:cTn id="16" presetID="9" presetClass="entr" presetSubtype="0" fill="hold" nodeType="withEffect">
                                  <p:stCondLst>
                                    <p:cond delay="0"/>
                                  </p:stCondLst>
                                  <p:childTnLst>
                                    <p:set>
                                      <p:cBhvr>
                                        <p:cTn id="17" dur="1" fill="hold">
                                          <p:stCondLst>
                                            <p:cond delay="0"/>
                                          </p:stCondLst>
                                        </p:cTn>
                                        <p:tgtEl>
                                          <p:spTgt spid="43015"/>
                                        </p:tgtEl>
                                        <p:attrNameLst>
                                          <p:attrName>style.visibility</p:attrName>
                                        </p:attrNameLst>
                                      </p:cBhvr>
                                      <p:to>
                                        <p:strVal val="visible"/>
                                      </p:to>
                                    </p:set>
                                    <p:animEffect transition="in" filter="dissolve">
                                      <p:cBhvr>
                                        <p:cTn id="18" dur="500"/>
                                        <p:tgtEl>
                                          <p:spTgt spid="43015"/>
                                        </p:tgtEl>
                                      </p:cBhvr>
                                    </p:animEffect>
                                  </p:childTnLst>
                                </p:cTn>
                              </p:par>
                              <p:par>
                                <p:cTn id="19" presetID="9" presetClass="entr" presetSubtype="0" fill="hold" nodeType="withEffect">
                                  <p:stCondLst>
                                    <p:cond delay="0"/>
                                  </p:stCondLst>
                                  <p:childTnLst>
                                    <p:set>
                                      <p:cBhvr>
                                        <p:cTn id="20" dur="1" fill="hold">
                                          <p:stCondLst>
                                            <p:cond delay="0"/>
                                          </p:stCondLst>
                                        </p:cTn>
                                        <p:tgtEl>
                                          <p:spTgt spid="43014"/>
                                        </p:tgtEl>
                                        <p:attrNameLst>
                                          <p:attrName>style.visibility</p:attrName>
                                        </p:attrNameLst>
                                      </p:cBhvr>
                                      <p:to>
                                        <p:strVal val="visible"/>
                                      </p:to>
                                    </p:set>
                                    <p:animEffect transition="in" filter="dissolve">
                                      <p:cBhvr>
                                        <p:cTn id="21" dur="500"/>
                                        <p:tgtEl>
                                          <p:spTgt spid="43014"/>
                                        </p:tgtEl>
                                      </p:cBhvr>
                                    </p:animEffect>
                                  </p:childTnLst>
                                </p:cTn>
                              </p:par>
                              <p:par>
                                <p:cTn id="22" presetID="9" presetClass="entr" presetSubtype="0" fill="hold" nodeType="withEffect">
                                  <p:stCondLst>
                                    <p:cond delay="0"/>
                                  </p:stCondLst>
                                  <p:childTnLst>
                                    <p:set>
                                      <p:cBhvr>
                                        <p:cTn id="23" dur="1" fill="hold">
                                          <p:stCondLst>
                                            <p:cond delay="0"/>
                                          </p:stCondLst>
                                        </p:cTn>
                                        <p:tgtEl>
                                          <p:spTgt spid="43013"/>
                                        </p:tgtEl>
                                        <p:attrNameLst>
                                          <p:attrName>style.visibility</p:attrName>
                                        </p:attrNameLst>
                                      </p:cBhvr>
                                      <p:to>
                                        <p:strVal val="visible"/>
                                      </p:to>
                                    </p:set>
                                    <p:animEffect transition="in" filter="dissolve">
                                      <p:cBhvr>
                                        <p:cTn id="24" dur="500"/>
                                        <p:tgtEl>
                                          <p:spTgt spid="43013"/>
                                        </p:tgtEl>
                                      </p:cBhvr>
                                    </p:animEffect>
                                  </p:childTnLst>
                                </p:cTn>
                              </p:par>
                              <p:par>
                                <p:cTn id="25" presetID="9" presetClass="entr" presetSubtype="0" fill="hold" nodeType="withEffect">
                                  <p:stCondLst>
                                    <p:cond delay="0"/>
                                  </p:stCondLst>
                                  <p:childTnLst>
                                    <p:set>
                                      <p:cBhvr>
                                        <p:cTn id="26" dur="1" fill="hold">
                                          <p:stCondLst>
                                            <p:cond delay="0"/>
                                          </p:stCondLst>
                                        </p:cTn>
                                        <p:tgtEl>
                                          <p:spTgt spid="43012"/>
                                        </p:tgtEl>
                                        <p:attrNameLst>
                                          <p:attrName>style.visibility</p:attrName>
                                        </p:attrNameLst>
                                      </p:cBhvr>
                                      <p:to>
                                        <p:strVal val="visible"/>
                                      </p:to>
                                    </p:set>
                                    <p:animEffect transition="in" filter="dissolve">
                                      <p:cBhvr>
                                        <p:cTn id="27" dur="500"/>
                                        <p:tgtEl>
                                          <p:spTgt spid="4301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43021"/>
                                        </p:tgtEl>
                                        <p:attrNameLst>
                                          <p:attrName>style.visibility</p:attrName>
                                        </p:attrNameLst>
                                      </p:cBhvr>
                                      <p:to>
                                        <p:strVal val="visible"/>
                                      </p:to>
                                    </p:set>
                                    <p:animEffect transition="in" filter="wipe(left)">
                                      <p:cBhvr>
                                        <p:cTn id="32" dur="500"/>
                                        <p:tgtEl>
                                          <p:spTgt spid="4302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4" fill="hold" nodeType="clickEffect">
                                  <p:stCondLst>
                                    <p:cond delay="0"/>
                                  </p:stCondLst>
                                  <p:childTnLst>
                                    <p:set>
                                      <p:cBhvr>
                                        <p:cTn id="36" dur="1" fill="hold">
                                          <p:stCondLst>
                                            <p:cond delay="0"/>
                                          </p:stCondLst>
                                        </p:cTn>
                                        <p:tgtEl>
                                          <p:spTgt spid="43020"/>
                                        </p:tgtEl>
                                        <p:attrNameLst>
                                          <p:attrName>style.visibility</p:attrName>
                                        </p:attrNameLst>
                                      </p:cBhvr>
                                      <p:to>
                                        <p:strVal val="visible"/>
                                      </p:to>
                                    </p:set>
                                    <p:animEffect transition="in" filter="wipe(down)">
                                      <p:cBhvr>
                                        <p:cTn id="37" dur="500"/>
                                        <p:tgtEl>
                                          <p:spTgt spid="43020"/>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2" presetClass="entr" presetSubtype="4" fill="hold" nodeType="clickEffect">
                                  <p:stCondLst>
                                    <p:cond delay="0"/>
                                  </p:stCondLst>
                                  <p:childTnLst>
                                    <p:set>
                                      <p:cBhvr>
                                        <p:cTn id="41" dur="1" fill="hold">
                                          <p:stCondLst>
                                            <p:cond delay="0"/>
                                          </p:stCondLst>
                                        </p:cTn>
                                        <p:tgtEl>
                                          <p:spTgt spid="43022"/>
                                        </p:tgtEl>
                                        <p:attrNameLst>
                                          <p:attrName>style.visibility</p:attrName>
                                        </p:attrNameLst>
                                      </p:cBhvr>
                                      <p:to>
                                        <p:strVal val="visible"/>
                                      </p:to>
                                    </p:set>
                                    <p:animEffect transition="in" filter="wipe(down)">
                                      <p:cBhvr>
                                        <p:cTn id="42" dur="500"/>
                                        <p:tgtEl>
                                          <p:spTgt spid="43022"/>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2" presetClass="entr" presetSubtype="2" fill="hold" nodeType="clickEffect">
                                  <p:stCondLst>
                                    <p:cond delay="0"/>
                                  </p:stCondLst>
                                  <p:childTnLst>
                                    <p:set>
                                      <p:cBhvr>
                                        <p:cTn id="46" dur="1" fill="hold">
                                          <p:stCondLst>
                                            <p:cond delay="0"/>
                                          </p:stCondLst>
                                        </p:cTn>
                                        <p:tgtEl>
                                          <p:spTgt spid="43019"/>
                                        </p:tgtEl>
                                        <p:attrNameLst>
                                          <p:attrName>style.visibility</p:attrName>
                                        </p:attrNameLst>
                                      </p:cBhvr>
                                      <p:to>
                                        <p:strVal val="visible"/>
                                      </p:to>
                                    </p:set>
                                    <p:animEffect transition="in" filter="wipe(right)">
                                      <p:cBhvr>
                                        <p:cTn id="47" dur="500"/>
                                        <p:tgtEl>
                                          <p:spTgt spid="43019"/>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22" presetClass="entr" presetSubtype="1" fill="hold" nodeType="clickEffect">
                                  <p:stCondLst>
                                    <p:cond delay="0"/>
                                  </p:stCondLst>
                                  <p:childTnLst>
                                    <p:set>
                                      <p:cBhvr>
                                        <p:cTn id="51" dur="1" fill="hold">
                                          <p:stCondLst>
                                            <p:cond delay="0"/>
                                          </p:stCondLst>
                                        </p:cTn>
                                        <p:tgtEl>
                                          <p:spTgt spid="43018"/>
                                        </p:tgtEl>
                                        <p:attrNameLst>
                                          <p:attrName>style.visibility</p:attrName>
                                        </p:attrNameLst>
                                      </p:cBhvr>
                                      <p:to>
                                        <p:strVal val="visible"/>
                                      </p:to>
                                    </p:set>
                                    <p:animEffect transition="in" filter="wipe(up)">
                                      <p:cBhvr>
                                        <p:cTn id="52" dur="500"/>
                                        <p:tgtEl>
                                          <p:spTgt spid="43018"/>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22" presetClass="entr" presetSubtype="4" fill="hold" nodeType="clickEffect">
                                  <p:stCondLst>
                                    <p:cond delay="0"/>
                                  </p:stCondLst>
                                  <p:childTnLst>
                                    <p:set>
                                      <p:cBhvr>
                                        <p:cTn id="56" dur="1" fill="hold">
                                          <p:stCondLst>
                                            <p:cond delay="0"/>
                                          </p:stCondLst>
                                        </p:cTn>
                                        <p:tgtEl>
                                          <p:spTgt spid="43023"/>
                                        </p:tgtEl>
                                        <p:attrNameLst>
                                          <p:attrName>style.visibility</p:attrName>
                                        </p:attrNameLst>
                                      </p:cBhvr>
                                      <p:to>
                                        <p:strVal val="visible"/>
                                      </p:to>
                                    </p:set>
                                    <p:animEffect transition="in" filter="wipe(down)">
                                      <p:cBhvr>
                                        <p:cTn id="57" dur="500"/>
                                        <p:tgtEl>
                                          <p:spTgt spid="43023"/>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22" presetClass="entr" presetSubtype="1" fill="hold" nodeType="clickEffect">
                                  <p:stCondLst>
                                    <p:cond delay="0"/>
                                  </p:stCondLst>
                                  <p:childTnLst>
                                    <p:set>
                                      <p:cBhvr>
                                        <p:cTn id="61" dur="1" fill="hold">
                                          <p:stCondLst>
                                            <p:cond delay="0"/>
                                          </p:stCondLst>
                                        </p:cTn>
                                        <p:tgtEl>
                                          <p:spTgt spid="43024"/>
                                        </p:tgtEl>
                                        <p:attrNameLst>
                                          <p:attrName>style.visibility</p:attrName>
                                        </p:attrNameLst>
                                      </p:cBhvr>
                                      <p:to>
                                        <p:strVal val="visible"/>
                                      </p:to>
                                    </p:set>
                                    <p:animEffect transition="in" filter="wipe(up)">
                                      <p:cBhvr>
                                        <p:cTn id="62" dur="500"/>
                                        <p:tgtEl>
                                          <p:spTgt spid="430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ChangeArrowheads="1"/>
          </p:cNvSpPr>
          <p:nvPr/>
        </p:nvSpPr>
        <p:spPr bwMode="auto">
          <a:xfrm>
            <a:off x="576263" y="1350169"/>
            <a:ext cx="8056562" cy="3100810"/>
          </a:xfrm>
          <a:prstGeom prst="rect">
            <a:avLst/>
          </a:prstGeom>
          <a:noFill/>
          <a:ln w="9525">
            <a:noFill/>
            <a:miter lim="800000"/>
          </a:ln>
        </p:spPr>
        <p:txBody>
          <a:bodyPr>
            <a:spAutoFit/>
          </a:bodyPr>
          <a:lstStyle/>
          <a:p>
            <a:pPr>
              <a:lnSpc>
                <a:spcPct val="150000"/>
              </a:lnSpc>
            </a:pPr>
            <a:r>
              <a:rPr lang="zh-CN" altLang="en-US" sz="2600" b="0">
                <a:latin typeface="黑体" pitchFamily="49" charset="-122"/>
                <a:ea typeface="黑体" pitchFamily="49" charset="-122"/>
              </a:rPr>
              <a:t>（</a:t>
            </a:r>
            <a:r>
              <a:rPr lang="en-US" altLang="zh-CN" sz="2600" b="0">
                <a:latin typeface="黑体" pitchFamily="49" charset="-122"/>
                <a:ea typeface="黑体" pitchFamily="49" charset="-122"/>
              </a:rPr>
              <a:t>1</a:t>
            </a:r>
            <a:r>
              <a:rPr lang="zh-CN" altLang="en-US" sz="2600" b="0">
                <a:latin typeface="黑体" pitchFamily="49" charset="-122"/>
                <a:ea typeface="黑体" pitchFamily="49" charset="-122"/>
              </a:rPr>
              <a:t>）移动变阻器的滑片使小灯泡两端的电压分别为额定电压、低于额定电压、高于额定电压（约 </a:t>
            </a:r>
            <a:r>
              <a:rPr lang="en-US" altLang="zh-CN" sz="2600" b="0">
                <a:latin typeface="黑体" pitchFamily="49" charset="-122"/>
                <a:ea typeface="黑体" pitchFamily="49" charset="-122"/>
              </a:rPr>
              <a:t>1.2</a:t>
            </a:r>
            <a:r>
              <a:rPr lang="en-US" altLang="zh-CN" sz="2600" b="0" i="1">
                <a:latin typeface="黑体" pitchFamily="49" charset="-122"/>
                <a:ea typeface="黑体" pitchFamily="49" charset="-122"/>
              </a:rPr>
              <a:t>U</a:t>
            </a:r>
            <a:r>
              <a:rPr lang="zh-CN" altLang="en-US" sz="2600" b="0" baseline="-25000">
                <a:latin typeface="黑体" pitchFamily="49" charset="-122"/>
                <a:ea typeface="黑体" pitchFamily="49" charset="-122"/>
              </a:rPr>
              <a:t>额</a:t>
            </a:r>
            <a:r>
              <a:rPr lang="zh-CN" altLang="en-US" sz="2600" b="0">
                <a:latin typeface="黑体" pitchFamily="49" charset="-122"/>
                <a:ea typeface="黑体" pitchFamily="49" charset="-122"/>
              </a:rPr>
              <a:t>） 。</a:t>
            </a:r>
          </a:p>
          <a:p>
            <a:pPr>
              <a:lnSpc>
                <a:spcPct val="150000"/>
              </a:lnSpc>
            </a:pPr>
            <a:r>
              <a:rPr lang="zh-CN" altLang="en-US" sz="2600" b="0">
                <a:latin typeface="黑体" pitchFamily="49" charset="-122"/>
                <a:ea typeface="黑体" pitchFamily="49" charset="-122"/>
              </a:rPr>
              <a:t>（</a:t>
            </a:r>
            <a:r>
              <a:rPr lang="en-US" altLang="zh-CN" sz="2600" b="0">
                <a:latin typeface="黑体" pitchFamily="49" charset="-122"/>
                <a:ea typeface="黑体" pitchFamily="49" charset="-122"/>
              </a:rPr>
              <a:t>2</a:t>
            </a:r>
            <a:r>
              <a:rPr lang="zh-CN" altLang="en-US" sz="2600" b="0">
                <a:latin typeface="黑体" pitchFamily="49" charset="-122"/>
                <a:ea typeface="黑体" pitchFamily="49" charset="-122"/>
              </a:rPr>
              <a:t>）记录电压值，电流值，同时观察比较灯的亮度有何区别</a:t>
            </a:r>
            <a:r>
              <a:rPr lang="zh-CN" altLang="en-US" sz="2600" b="0" smtClean="0">
                <a:latin typeface="黑体" pitchFamily="49" charset="-122"/>
                <a:ea typeface="黑体" pitchFamily="49" charset="-122"/>
              </a:rPr>
              <a:t>。</a:t>
            </a:r>
            <a:endParaRPr lang="en-US" altLang="zh-CN" sz="2600" b="0" smtClean="0">
              <a:latin typeface="黑体" pitchFamily="49" charset="-122"/>
              <a:ea typeface="黑体" pitchFamily="49" charset="-122"/>
            </a:endParaRPr>
          </a:p>
          <a:p>
            <a:pPr indent="457200">
              <a:lnSpc>
                <a:spcPct val="150000"/>
              </a:lnSpc>
            </a:pPr>
            <a:r>
              <a:rPr lang="zh-CN" altLang="en-US" sz="2600" smtClean="0">
                <a:solidFill>
                  <a:srgbClr val="FF0000"/>
                </a:solidFill>
                <a:latin typeface="黑体" pitchFamily="49" charset="-122"/>
                <a:ea typeface="黑体" pitchFamily="49" charset="-122"/>
              </a:rPr>
              <a:t>实验数据记录表该如何设计呢？</a:t>
            </a:r>
          </a:p>
        </p:txBody>
      </p:sp>
      <p:sp>
        <p:nvSpPr>
          <p:cNvPr id="16386" name="Rectangle 2"/>
          <p:cNvSpPr>
            <a:spLocks noChangeArrowheads="1"/>
          </p:cNvSpPr>
          <p:nvPr/>
        </p:nvSpPr>
        <p:spPr bwMode="auto">
          <a:xfrm>
            <a:off x="683568" y="550535"/>
            <a:ext cx="2024063" cy="524515"/>
          </a:xfrm>
          <a:prstGeom prst="rect">
            <a:avLst/>
          </a:prstGeom>
          <a:gradFill rotWithShape="0">
            <a:gsLst>
              <a:gs pos="0">
                <a:srgbClr val="D1E8FF"/>
              </a:gs>
              <a:gs pos="100000">
                <a:srgbClr val="99CCFF"/>
              </a:gs>
            </a:gsLst>
            <a:lin ang="5400000" scaled="1"/>
          </a:gradFill>
          <a:ln w="19050">
            <a:solidFill>
              <a:schemeClr val="tx2"/>
            </a:solidFill>
            <a:miter lim="800000"/>
          </a:ln>
        </p:spPr>
        <p:txBody>
          <a:bodyPr>
            <a:spAutoFit/>
          </a:bodyPr>
          <a:lstStyle/>
          <a:p>
            <a:pPr algn="ctr"/>
            <a:r>
              <a:rPr lang="zh-CN" altLang="en-US" sz="2800" b="0">
                <a:latin typeface="黑体" pitchFamily="49" charset="-122"/>
                <a:ea typeface="黑体" pitchFamily="49" charset="-122"/>
              </a:rPr>
              <a:t>实验要求</a:t>
            </a:r>
            <a:endParaRPr lang="en-US" altLang="zh-CN" sz="2800" b="0">
              <a:latin typeface="黑体" pitchFamily="49" charset="-122"/>
              <a:ea typeface="黑体" pitchFamily="49" charset="-122"/>
            </a:endParaRPr>
          </a:p>
        </p:txBody>
      </p:sp>
    </p:spTree>
    <p:extLst>
      <p:ext uri="{BB962C8B-B14F-4D97-AF65-F5344CB8AC3E}">
        <p14:creationId xmlns:p14="http://schemas.microsoft.com/office/powerpoint/2010/main" val="18720846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947" name="Group 155"/>
          <p:cNvGraphicFramePr>
            <a:graphicFrameLocks noGrp="1"/>
          </p:cNvGraphicFramePr>
          <p:nvPr>
            <p:ph type="tbl" idx="4294967295"/>
          </p:nvPr>
        </p:nvGraphicFramePr>
        <p:xfrm>
          <a:off x="467545" y="2355192"/>
          <a:ext cx="8101013" cy="1879999"/>
        </p:xfrm>
        <a:graphic>
          <a:graphicData uri="http://schemas.openxmlformats.org/drawingml/2006/table">
            <a:tbl>
              <a:tblPr/>
              <a:tblGrid>
                <a:gridCol w="950913"/>
                <a:gridCol w="1209067"/>
                <a:gridCol w="1224136"/>
                <a:gridCol w="2052228"/>
                <a:gridCol w="2664669"/>
              </a:tblGrid>
              <a:tr h="708646">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pPr>
                      <a:r>
                        <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次数</a:t>
                      </a:r>
                    </a:p>
                  </a:txBody>
                  <a:tcPr marT="34284" marB="34284" anchor="ctr" horzOverflow="overflow">
                    <a:lnL w="28575"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28575"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pPr>
                      <a:r>
                        <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电压</a:t>
                      </a:r>
                      <a:r>
                        <a:rPr kumimoji="0" lang="en-US" sz="1900" b="0" i="1"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U</a:t>
                      </a:r>
                      <a:r>
                        <a:rPr kumimoji="0" 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/V</a:t>
                      </a:r>
                    </a:p>
                  </a:txBody>
                  <a:tcPr marT="34284" marB="34284"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28575"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pPr>
                      <a:r>
                        <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电流</a:t>
                      </a:r>
                      <a:r>
                        <a:rPr kumimoji="0" lang="en-US" sz="1900" b="0" i="1"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I</a:t>
                      </a:r>
                      <a:r>
                        <a:rPr kumimoji="0" 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/A</a:t>
                      </a:r>
                    </a:p>
                  </a:txBody>
                  <a:tcPr marT="34284" marB="34284"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28575"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电功率</a:t>
                      </a:r>
                      <a:r>
                        <a:rPr kumimoji="0" lang="en-US" altLang="zh-CN" sz="1900" b="0" i="1"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P</a:t>
                      </a:r>
                      <a:r>
                        <a:rPr kumimoji="0" lang="en-US" altLang="zh-CN"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/W</a:t>
                      </a:r>
                      <a:endPar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endParaRPr>
                    </a:p>
                  </a:txBody>
                  <a:tcPr marT="34284" marB="34284"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28575"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发光情况</a:t>
                      </a:r>
                    </a:p>
                  </a:txBody>
                  <a:tcPr marT="34284" marB="34284" anchor="ctr" horzOverflow="overflow">
                    <a:lnL w="12700" cap="flat" cmpd="sng" algn="ctr">
                      <a:solidFill>
                        <a:srgbClr val="0066CC"/>
                      </a:solidFill>
                      <a:prstDash val="solid"/>
                      <a:round/>
                      <a:headEnd type="none" w="med" len="med"/>
                      <a:tailEnd type="none" w="med" len="med"/>
                    </a:lnL>
                    <a:lnR w="28575" cap="flat" cmpd="sng" algn="ctr">
                      <a:solidFill>
                        <a:srgbClr val="0066CC"/>
                      </a:solidFill>
                      <a:prstDash val="solid"/>
                      <a:round/>
                      <a:headEnd type="none" w="med" len="med"/>
                      <a:tailEnd type="none" w="med" len="med"/>
                    </a:lnR>
                    <a:lnT w="28575"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r>
              <a:tr h="390451">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pPr>
                      <a:r>
                        <a:rPr kumimoji="0" 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1</a:t>
                      </a:r>
                    </a:p>
                  </a:txBody>
                  <a:tcPr marT="34284" marB="34284" anchor="ctr" horzOverflow="overflow">
                    <a:lnL w="28575"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endPar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endParaRPr>
                    </a:p>
                  </a:txBody>
                  <a:tcPr marT="34284" marB="34284"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endPar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endParaRPr>
                    </a:p>
                  </a:txBody>
                  <a:tcPr marT="34284" marB="34284"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endPar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endParaRPr>
                    </a:p>
                  </a:txBody>
                  <a:tcPr marT="34284" marB="34284"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endParaRPr>
                    </a:p>
                  </a:txBody>
                  <a:tcPr marT="34284" marB="34284" anchor="ctr" horzOverflow="overflow">
                    <a:lnL w="12700" cap="flat" cmpd="sng" algn="ctr">
                      <a:solidFill>
                        <a:srgbClr val="0066CC"/>
                      </a:solidFill>
                      <a:prstDash val="solid"/>
                      <a:round/>
                      <a:headEnd type="none" w="med" len="med"/>
                      <a:tailEnd type="none" w="med" len="med"/>
                    </a:lnL>
                    <a:lnR w="28575"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r>
              <a:tr h="390451">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pPr>
                      <a:r>
                        <a:rPr kumimoji="0" 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2</a:t>
                      </a:r>
                    </a:p>
                  </a:txBody>
                  <a:tcPr marT="34284" marB="34284" anchor="ctr" horzOverflow="overflow">
                    <a:lnL w="28575"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endPar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endParaRPr>
                    </a:p>
                  </a:txBody>
                  <a:tcPr marT="34284" marB="34284"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endPar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endParaRPr>
                    </a:p>
                  </a:txBody>
                  <a:tcPr marT="34284" marB="34284"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endPar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endParaRPr>
                    </a:p>
                  </a:txBody>
                  <a:tcPr marT="34284" marB="34284"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endPar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endParaRPr>
                    </a:p>
                  </a:txBody>
                  <a:tcPr marT="34284" marB="34284" anchor="ctr" horzOverflow="overflow">
                    <a:lnL w="12700" cap="flat" cmpd="sng" algn="ctr">
                      <a:solidFill>
                        <a:srgbClr val="0066CC"/>
                      </a:solidFill>
                      <a:prstDash val="solid"/>
                      <a:round/>
                      <a:headEnd type="none" w="med" len="med"/>
                      <a:tailEnd type="none" w="med" len="med"/>
                    </a:lnL>
                    <a:lnR w="28575"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r>
              <a:tr h="390451">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pPr>
                      <a:r>
                        <a:rPr kumimoji="0" 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3 </a:t>
                      </a:r>
                    </a:p>
                  </a:txBody>
                  <a:tcPr marT="34284" marB="34284" anchor="ctr" horzOverflow="overflow">
                    <a:lnL w="28575"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endPar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endParaRPr>
                    </a:p>
                  </a:txBody>
                  <a:tcPr marT="34284" marB="34284"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endPar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endParaRPr>
                    </a:p>
                  </a:txBody>
                  <a:tcPr marT="34284" marB="34284"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defRPr/>
                      </a:pPr>
                      <a:endPar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endParaRPr>
                    </a:p>
                  </a:txBody>
                  <a:tcPr marT="34284" marB="34284"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endParaRPr kumimoji="0" lang="zh-CN" altLang="en-US" sz="1900" b="0" i="0" u="none" strike="noStrike" cap="none" normalizeH="0" baseline="0" smtClean="0">
                        <a:ln>
                          <a:noFill/>
                        </a:ln>
                        <a:solidFill>
                          <a:schemeClr val="tx1"/>
                        </a:solidFill>
                        <a:effectLst/>
                        <a:latin typeface="Times New Roman" panose="02020603050405020304" pitchFamily="18" charset="0"/>
                        <a:ea typeface="黑体" pitchFamily="2" charset="-122"/>
                        <a:cs typeface="Times New Roman" panose="02020603050405020304" pitchFamily="18" charset="0"/>
                      </a:endParaRPr>
                    </a:p>
                  </a:txBody>
                  <a:tcPr marT="34284" marB="34284" anchor="ctr" horzOverflow="overflow">
                    <a:lnL w="12700" cap="flat" cmpd="sng" algn="ctr">
                      <a:solidFill>
                        <a:srgbClr val="0066CC"/>
                      </a:solidFill>
                      <a:prstDash val="solid"/>
                      <a:round/>
                      <a:headEnd type="none" w="med" len="med"/>
                      <a:tailEnd type="none" w="med" len="med"/>
                    </a:lnL>
                    <a:lnR w="28575"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r>
            </a:tbl>
          </a:graphicData>
        </a:graphic>
      </p:graphicFrame>
      <p:sp>
        <p:nvSpPr>
          <p:cNvPr id="17441" name="Rectangle 35"/>
          <p:cNvSpPr>
            <a:spLocks noChangeArrowheads="1"/>
          </p:cNvSpPr>
          <p:nvPr/>
        </p:nvSpPr>
        <p:spPr bwMode="auto">
          <a:xfrm>
            <a:off x="467545" y="1488957"/>
            <a:ext cx="6588125" cy="493662"/>
          </a:xfrm>
          <a:prstGeom prst="rect">
            <a:avLst/>
          </a:prstGeom>
          <a:noFill/>
          <a:ln w="9525">
            <a:noFill/>
            <a:miter lim="800000"/>
          </a:ln>
        </p:spPr>
        <p:txBody>
          <a:bodyPr anchor="ctr">
            <a:spAutoFit/>
          </a:bodyPr>
          <a:lstStyle/>
          <a:p>
            <a:r>
              <a:rPr lang="zh-CN" altLang="en-US" sz="2600" b="0">
                <a:latin typeface="Times New Roman" pitchFamily="18" charset="0"/>
                <a:ea typeface="黑体" pitchFamily="49" charset="-122"/>
              </a:rPr>
              <a:t>　　小灯泡的额定电压是</a:t>
            </a:r>
            <a:r>
              <a:rPr lang="en-US" altLang="zh-CN" sz="2600" b="0">
                <a:latin typeface="Times New Roman" pitchFamily="18" charset="0"/>
                <a:ea typeface="黑体" pitchFamily="49" charset="-122"/>
              </a:rPr>
              <a:t>_______V</a:t>
            </a:r>
            <a:r>
              <a:rPr lang="zh-CN" altLang="en-US" sz="2600" b="0">
                <a:latin typeface="Times New Roman" pitchFamily="18" charset="0"/>
                <a:ea typeface="黑体" pitchFamily="49" charset="-122"/>
              </a:rPr>
              <a:t>。   </a:t>
            </a:r>
          </a:p>
        </p:txBody>
      </p:sp>
      <p:sp>
        <p:nvSpPr>
          <p:cNvPr id="17442" name="Rectangle 46"/>
          <p:cNvSpPr>
            <a:spLocks noChangeArrowheads="1"/>
          </p:cNvSpPr>
          <p:nvPr/>
        </p:nvSpPr>
        <p:spPr bwMode="auto">
          <a:xfrm>
            <a:off x="4463727" y="1483589"/>
            <a:ext cx="969962" cy="524515"/>
          </a:xfrm>
          <a:prstGeom prst="rect">
            <a:avLst/>
          </a:prstGeom>
          <a:noFill/>
          <a:ln w="9525">
            <a:noFill/>
            <a:miter lim="800000"/>
          </a:ln>
        </p:spPr>
        <p:txBody>
          <a:bodyPr>
            <a:spAutoFit/>
          </a:bodyPr>
          <a:lstStyle/>
          <a:p>
            <a:r>
              <a:rPr lang="en-US" altLang="zh-CN" sz="2800" b="0">
                <a:solidFill>
                  <a:srgbClr val="FF0000"/>
                </a:solidFill>
                <a:latin typeface="Times New Roman" pitchFamily="18" charset="0"/>
                <a:ea typeface="黑体" pitchFamily="49" charset="-122"/>
              </a:rPr>
              <a:t>2.5</a:t>
            </a:r>
          </a:p>
        </p:txBody>
      </p:sp>
      <p:sp>
        <p:nvSpPr>
          <p:cNvPr id="17443" name="Rectangle 2"/>
          <p:cNvSpPr>
            <a:spLocks noChangeArrowheads="1"/>
          </p:cNvSpPr>
          <p:nvPr/>
        </p:nvSpPr>
        <p:spPr bwMode="auto">
          <a:xfrm>
            <a:off x="431800" y="547687"/>
            <a:ext cx="2916238" cy="524515"/>
          </a:xfrm>
          <a:prstGeom prst="rect">
            <a:avLst/>
          </a:prstGeom>
          <a:gradFill rotWithShape="0">
            <a:gsLst>
              <a:gs pos="0">
                <a:srgbClr val="D1E8FF"/>
              </a:gs>
              <a:gs pos="100000">
                <a:srgbClr val="99CCFF"/>
              </a:gs>
            </a:gsLst>
            <a:lin ang="5400000" scaled="1"/>
          </a:gradFill>
          <a:ln w="19050">
            <a:solidFill>
              <a:schemeClr val="tx2"/>
            </a:solidFill>
            <a:miter lim="800000"/>
          </a:ln>
        </p:spPr>
        <p:txBody>
          <a:bodyPr>
            <a:spAutoFit/>
          </a:bodyPr>
          <a:lstStyle/>
          <a:p>
            <a:pPr algn="ctr"/>
            <a:r>
              <a:rPr lang="zh-CN" altLang="en-US" sz="2800" b="0">
                <a:latin typeface="黑体" pitchFamily="49" charset="-122"/>
                <a:ea typeface="黑体" pitchFamily="49" charset="-122"/>
              </a:rPr>
              <a:t>实验数据记录表</a:t>
            </a:r>
            <a:endParaRPr lang="en-US" altLang="zh-CN" sz="2800" b="0">
              <a:latin typeface="黑体" pitchFamily="49" charset="-122"/>
              <a:ea typeface="黑体" pitchFamily="49" charset="-122"/>
            </a:endParaRPr>
          </a:p>
        </p:txBody>
      </p:sp>
    </p:spTree>
    <p:extLst>
      <p:ext uri="{BB962C8B-B14F-4D97-AF65-F5344CB8AC3E}">
        <p14:creationId xmlns:p14="http://schemas.microsoft.com/office/powerpoint/2010/main" val="74814654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p:cNvSpPr>
            <a:spLocks noChangeArrowheads="1"/>
          </p:cNvSpPr>
          <p:nvPr/>
        </p:nvSpPr>
        <p:spPr bwMode="auto">
          <a:xfrm>
            <a:off x="323528" y="1128025"/>
            <a:ext cx="8568952" cy="3424776"/>
          </a:xfrm>
          <a:prstGeom prst="rect">
            <a:avLst/>
          </a:prstGeom>
          <a:noFill/>
          <a:ln w="9525">
            <a:noFill/>
            <a:miter lim="800000"/>
          </a:ln>
        </p:spPr>
        <p:txBody>
          <a:bodyPr wrap="square">
            <a:spAutoFit/>
          </a:bodyPr>
          <a:lstStyle/>
          <a:p>
            <a:pPr>
              <a:lnSpc>
                <a:spcPct val="150000"/>
              </a:lnSpc>
              <a:spcAft>
                <a:spcPts val="25"/>
              </a:spcAft>
            </a:pPr>
            <a:r>
              <a:rPr lang="zh-CN" altLang="en-US" sz="2400" b="0">
                <a:latin typeface="黑体" pitchFamily="49" charset="-122"/>
                <a:ea typeface="黑体" pitchFamily="49" charset="-122"/>
              </a:rPr>
              <a:t>（</a:t>
            </a:r>
            <a:r>
              <a:rPr lang="en-US" altLang="zh-CN" sz="2400" b="0">
                <a:latin typeface="黑体" pitchFamily="49" charset="-122"/>
                <a:ea typeface="黑体" pitchFamily="49" charset="-122"/>
              </a:rPr>
              <a:t>1</a:t>
            </a:r>
            <a:r>
              <a:rPr lang="zh-CN" altLang="en-US" sz="2400" b="0">
                <a:latin typeface="黑体" pitchFamily="49" charset="-122"/>
                <a:ea typeface="黑体" pitchFamily="49" charset="-122"/>
              </a:rPr>
              <a:t>）将电压表和电流表指针调零，断开开关，按照电路图连接电路，将滑动变阻器滑片放在阻值最大处。</a:t>
            </a:r>
            <a:endParaRPr lang="en-US" altLang="zh-CN" sz="2400" b="0">
              <a:latin typeface="黑体" pitchFamily="49" charset="-122"/>
              <a:ea typeface="黑体" pitchFamily="49" charset="-122"/>
            </a:endParaRPr>
          </a:p>
          <a:p>
            <a:pPr>
              <a:lnSpc>
                <a:spcPct val="150000"/>
              </a:lnSpc>
              <a:spcAft>
                <a:spcPts val="25"/>
              </a:spcAft>
            </a:pPr>
            <a:r>
              <a:rPr lang="zh-CN" altLang="en-US" sz="2400" b="0">
                <a:latin typeface="黑体" pitchFamily="49" charset="-122"/>
                <a:ea typeface="黑体" pitchFamily="49" charset="-122"/>
              </a:rPr>
              <a:t>（</a:t>
            </a:r>
            <a:r>
              <a:rPr lang="en-US" altLang="zh-CN" sz="2400" b="0">
                <a:latin typeface="黑体" pitchFamily="49" charset="-122"/>
                <a:ea typeface="黑体" pitchFamily="49" charset="-122"/>
              </a:rPr>
              <a:t>2</a:t>
            </a:r>
            <a:r>
              <a:rPr lang="zh-CN" altLang="en-US" sz="2400" b="0">
                <a:latin typeface="黑体" pitchFamily="49" charset="-122"/>
                <a:ea typeface="黑体" pitchFamily="49" charset="-122"/>
              </a:rPr>
              <a:t>）闭合开关，调节滑动变阻器滑片，使电压表示数依次为</a:t>
            </a:r>
            <a:r>
              <a:rPr lang="en-US" altLang="zh-CN" sz="2400" b="0">
                <a:latin typeface="黑体" pitchFamily="49" charset="-122"/>
                <a:ea typeface="黑体" pitchFamily="49" charset="-122"/>
              </a:rPr>
              <a:t>2.5 V</a:t>
            </a:r>
            <a:r>
              <a:rPr lang="zh-CN" altLang="en-US" sz="2400" b="0">
                <a:latin typeface="黑体" pitchFamily="49" charset="-122"/>
                <a:ea typeface="黑体" pitchFamily="49" charset="-122"/>
              </a:rPr>
              <a:t>、</a:t>
            </a:r>
            <a:r>
              <a:rPr lang="en-US" altLang="zh-CN" sz="2400" b="0">
                <a:latin typeface="黑体" pitchFamily="49" charset="-122"/>
                <a:ea typeface="黑体" pitchFamily="49" charset="-122"/>
              </a:rPr>
              <a:t>1.5V</a:t>
            </a:r>
            <a:r>
              <a:rPr lang="zh-CN" altLang="en-US" sz="2400" b="0">
                <a:latin typeface="黑体" pitchFamily="49" charset="-122"/>
                <a:ea typeface="黑体" pitchFamily="49" charset="-122"/>
              </a:rPr>
              <a:t>和</a:t>
            </a:r>
            <a:r>
              <a:rPr lang="en-US" altLang="zh-CN" sz="2400" b="0">
                <a:latin typeface="黑体" pitchFamily="49" charset="-122"/>
                <a:ea typeface="黑体" pitchFamily="49" charset="-122"/>
              </a:rPr>
              <a:t>3 V</a:t>
            </a:r>
            <a:r>
              <a:rPr lang="zh-CN" altLang="en-US" sz="2400" b="0">
                <a:latin typeface="黑体" pitchFamily="49" charset="-122"/>
                <a:ea typeface="黑体" pitchFamily="49" charset="-122"/>
              </a:rPr>
              <a:t>，依次记下电压表示数</a:t>
            </a:r>
            <a:r>
              <a:rPr lang="en-US" altLang="zh-CN" sz="2400" b="0" i="1">
                <a:latin typeface="黑体" pitchFamily="49" charset="-122"/>
                <a:ea typeface="黑体" pitchFamily="49" charset="-122"/>
              </a:rPr>
              <a:t>U</a:t>
            </a:r>
            <a:r>
              <a:rPr lang="zh-CN" altLang="en-US" sz="2400" b="0">
                <a:latin typeface="黑体" pitchFamily="49" charset="-122"/>
                <a:ea typeface="黑体" pitchFamily="49" charset="-122"/>
              </a:rPr>
              <a:t>和对应的电流表示数</a:t>
            </a:r>
            <a:r>
              <a:rPr lang="en-US" altLang="zh-CN" sz="2400" b="0" i="1">
                <a:latin typeface="黑体" pitchFamily="49" charset="-122"/>
                <a:ea typeface="黑体" pitchFamily="49" charset="-122"/>
              </a:rPr>
              <a:t>I</a:t>
            </a:r>
            <a:r>
              <a:rPr lang="zh-CN" altLang="en-US" sz="2400" b="0">
                <a:latin typeface="黑体" pitchFamily="49" charset="-122"/>
                <a:ea typeface="黑体" pitchFamily="49" charset="-122"/>
              </a:rPr>
              <a:t>，分别将</a:t>
            </a:r>
            <a:r>
              <a:rPr lang="en-US" altLang="zh-CN" sz="2400" b="0" i="1">
                <a:latin typeface="黑体" pitchFamily="49" charset="-122"/>
                <a:ea typeface="黑体" pitchFamily="49" charset="-122"/>
              </a:rPr>
              <a:t>U</a:t>
            </a:r>
            <a:r>
              <a:rPr lang="zh-CN" altLang="en-US" sz="2400" b="0">
                <a:latin typeface="黑体" pitchFamily="49" charset="-122"/>
                <a:ea typeface="黑体" pitchFamily="49" charset="-122"/>
              </a:rPr>
              <a:t>、</a:t>
            </a:r>
            <a:r>
              <a:rPr lang="en-US" altLang="zh-CN" sz="2400" b="0" i="1">
                <a:latin typeface="黑体" pitchFamily="49" charset="-122"/>
                <a:ea typeface="黑体" pitchFamily="49" charset="-122"/>
              </a:rPr>
              <a:t>I</a:t>
            </a:r>
            <a:r>
              <a:rPr lang="zh-CN" altLang="en-US" sz="2400" b="0">
                <a:latin typeface="黑体" pitchFamily="49" charset="-122"/>
                <a:ea typeface="黑体" pitchFamily="49" charset="-122"/>
              </a:rPr>
              <a:t>记录在表格中；</a:t>
            </a:r>
            <a:endParaRPr lang="en-US" altLang="zh-CN" sz="2400" b="0">
              <a:latin typeface="黑体" pitchFamily="49" charset="-122"/>
              <a:ea typeface="黑体" pitchFamily="49" charset="-122"/>
            </a:endParaRPr>
          </a:p>
          <a:p>
            <a:pPr>
              <a:lnSpc>
                <a:spcPct val="150000"/>
              </a:lnSpc>
              <a:spcAft>
                <a:spcPts val="25"/>
              </a:spcAft>
            </a:pPr>
            <a:r>
              <a:rPr lang="zh-CN" altLang="en-US" sz="2400" b="0">
                <a:latin typeface="黑体" pitchFamily="49" charset="-122"/>
                <a:ea typeface="黑体" pitchFamily="49" charset="-122"/>
              </a:rPr>
              <a:t>（</a:t>
            </a:r>
            <a:r>
              <a:rPr lang="en-US" altLang="zh-CN" sz="2400" b="0">
                <a:latin typeface="黑体" pitchFamily="49" charset="-122"/>
                <a:ea typeface="黑体" pitchFamily="49" charset="-122"/>
              </a:rPr>
              <a:t>3</a:t>
            </a:r>
            <a:r>
              <a:rPr lang="zh-CN" altLang="en-US" sz="2400" b="0">
                <a:latin typeface="黑体" pitchFamily="49" charset="-122"/>
                <a:ea typeface="黑体" pitchFamily="49" charset="-122"/>
              </a:rPr>
              <a:t>）观察并比较三次小灯泡的发光情况，将现象记录在表格中。</a:t>
            </a:r>
          </a:p>
        </p:txBody>
      </p:sp>
      <p:sp>
        <p:nvSpPr>
          <p:cNvPr id="19458" name="Rectangle 2"/>
          <p:cNvSpPr>
            <a:spLocks noChangeArrowheads="1"/>
          </p:cNvSpPr>
          <p:nvPr/>
        </p:nvSpPr>
        <p:spPr bwMode="auto">
          <a:xfrm>
            <a:off x="539553" y="406163"/>
            <a:ext cx="2024063" cy="524515"/>
          </a:xfrm>
          <a:prstGeom prst="rect">
            <a:avLst/>
          </a:prstGeom>
          <a:gradFill rotWithShape="0">
            <a:gsLst>
              <a:gs pos="0">
                <a:srgbClr val="D1E8FF"/>
              </a:gs>
              <a:gs pos="100000">
                <a:srgbClr val="99CCFF"/>
              </a:gs>
            </a:gsLst>
            <a:lin ang="5400000" scaled="1"/>
          </a:gradFill>
          <a:ln w="19050">
            <a:solidFill>
              <a:schemeClr val="tx2"/>
            </a:solidFill>
            <a:miter lim="800000"/>
          </a:ln>
        </p:spPr>
        <p:txBody>
          <a:bodyPr>
            <a:spAutoFit/>
          </a:bodyPr>
          <a:lstStyle/>
          <a:p>
            <a:pPr algn="ctr"/>
            <a:r>
              <a:rPr lang="zh-CN" altLang="en-US" sz="2800" b="0">
                <a:latin typeface="黑体" pitchFamily="49" charset="-122"/>
                <a:ea typeface="黑体" pitchFamily="49" charset="-122"/>
              </a:rPr>
              <a:t>实验步骤</a:t>
            </a:r>
            <a:endParaRPr lang="en-US" altLang="zh-CN" sz="2800" b="0">
              <a:latin typeface="黑体" pitchFamily="49" charset="-122"/>
              <a:ea typeface="黑体" pitchFamily="49" charset="-122"/>
            </a:endParaRPr>
          </a:p>
        </p:txBody>
      </p:sp>
    </p:spTree>
    <p:extLst>
      <p:ext uri="{BB962C8B-B14F-4D97-AF65-F5344CB8AC3E}">
        <p14:creationId xmlns:p14="http://schemas.microsoft.com/office/powerpoint/2010/main" val="173405233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481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481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947" name="Group 155"/>
          <p:cNvGraphicFramePr>
            <a:graphicFrameLocks noGrp="1"/>
          </p:cNvGraphicFramePr>
          <p:nvPr>
            <p:ph type="tbl" idx="4294967295"/>
          </p:nvPr>
        </p:nvGraphicFramePr>
        <p:xfrm>
          <a:off x="539553" y="2138633"/>
          <a:ext cx="8101013" cy="2209604"/>
        </p:xfrm>
        <a:graphic>
          <a:graphicData uri="http://schemas.openxmlformats.org/drawingml/2006/table">
            <a:tbl>
              <a:tblPr/>
              <a:tblGrid>
                <a:gridCol w="950913"/>
                <a:gridCol w="1209067"/>
                <a:gridCol w="1224136"/>
                <a:gridCol w="2052228"/>
                <a:gridCol w="2664669"/>
              </a:tblGrid>
              <a:tr h="708646">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pPr>
                      <a:r>
                        <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次数</a:t>
                      </a:r>
                    </a:p>
                  </a:txBody>
                  <a:tcPr marT="34284" marB="34284" anchor="ctr" horzOverflow="overflow">
                    <a:lnL w="28575"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28575"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pPr>
                      <a:r>
                        <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电压</a:t>
                      </a:r>
                      <a:r>
                        <a:rPr kumimoji="0" lang="en-US" sz="1900" b="0" i="1"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U</a:t>
                      </a:r>
                      <a:r>
                        <a:rPr kumimoji="0" 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/V</a:t>
                      </a:r>
                    </a:p>
                  </a:txBody>
                  <a:tcPr marT="34284" marB="34284"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28575"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pPr>
                      <a:r>
                        <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电流</a:t>
                      </a:r>
                      <a:r>
                        <a:rPr kumimoji="0" lang="en-US" sz="1900" b="0" i="1"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I</a:t>
                      </a:r>
                      <a:r>
                        <a:rPr kumimoji="0" 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/A</a:t>
                      </a:r>
                    </a:p>
                  </a:txBody>
                  <a:tcPr marT="34284" marB="34284"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28575"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电功率</a:t>
                      </a:r>
                      <a:r>
                        <a:rPr kumimoji="0" lang="en-US" altLang="zh-CN" sz="1900" b="0" i="1"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P</a:t>
                      </a:r>
                      <a:r>
                        <a:rPr kumimoji="0" lang="en-US" altLang="zh-CN"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/W</a:t>
                      </a:r>
                      <a:endPar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endParaRPr>
                    </a:p>
                  </a:txBody>
                  <a:tcPr marT="34284" marB="34284"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28575"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发光情况</a:t>
                      </a:r>
                    </a:p>
                  </a:txBody>
                  <a:tcPr marT="34284" marB="34284" anchor="ctr" horzOverflow="overflow">
                    <a:lnL w="12700" cap="flat" cmpd="sng" algn="ctr">
                      <a:solidFill>
                        <a:srgbClr val="0066CC"/>
                      </a:solidFill>
                      <a:prstDash val="solid"/>
                      <a:round/>
                      <a:headEnd type="none" w="med" len="med"/>
                      <a:tailEnd type="none" w="med" len="med"/>
                    </a:lnL>
                    <a:lnR w="28575" cap="flat" cmpd="sng" algn="ctr">
                      <a:solidFill>
                        <a:srgbClr val="0066CC"/>
                      </a:solidFill>
                      <a:prstDash val="solid"/>
                      <a:round/>
                      <a:headEnd type="none" w="med" len="med"/>
                      <a:tailEnd type="none" w="med" len="med"/>
                    </a:lnR>
                    <a:lnT w="28575"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r>
              <a:tr h="490350">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pPr>
                      <a:r>
                        <a:rPr kumimoji="0" 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1</a:t>
                      </a:r>
                    </a:p>
                  </a:txBody>
                  <a:tcPr marT="34284" marB="34284" anchor="ctr" horzOverflow="overflow">
                    <a:lnL w="28575"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endPar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endParaRPr>
                    </a:p>
                  </a:txBody>
                  <a:tcPr marT="34284" marB="34284"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endPar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endParaRPr>
                    </a:p>
                  </a:txBody>
                  <a:tcPr marT="34284" marB="34284"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endPar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endParaRPr>
                    </a:p>
                  </a:txBody>
                  <a:tcPr marT="34284" marB="34284"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endParaRPr>
                    </a:p>
                  </a:txBody>
                  <a:tcPr marT="34284" marB="34284" anchor="ctr" horzOverflow="overflow">
                    <a:lnL w="12700" cap="flat" cmpd="sng" algn="ctr">
                      <a:solidFill>
                        <a:srgbClr val="0066CC"/>
                      </a:solidFill>
                      <a:prstDash val="solid"/>
                      <a:round/>
                      <a:headEnd type="none" w="med" len="med"/>
                      <a:tailEnd type="none" w="med" len="med"/>
                    </a:lnL>
                    <a:lnR w="28575"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r>
              <a:tr h="505304">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pPr>
                      <a:r>
                        <a:rPr kumimoji="0" 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2</a:t>
                      </a:r>
                    </a:p>
                  </a:txBody>
                  <a:tcPr marT="34284" marB="34284" anchor="ctr" horzOverflow="overflow">
                    <a:lnL w="28575"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endPar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endParaRPr>
                    </a:p>
                  </a:txBody>
                  <a:tcPr marT="34284" marB="34284"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endPar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endParaRPr>
                    </a:p>
                  </a:txBody>
                  <a:tcPr marT="34284" marB="34284"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endPar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endParaRPr>
                    </a:p>
                  </a:txBody>
                  <a:tcPr marT="34284" marB="34284"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endPar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endParaRPr>
                    </a:p>
                  </a:txBody>
                  <a:tcPr marT="34284" marB="34284" anchor="ctr" horzOverflow="overflow">
                    <a:lnL w="12700" cap="flat" cmpd="sng" algn="ctr">
                      <a:solidFill>
                        <a:srgbClr val="0066CC"/>
                      </a:solidFill>
                      <a:prstDash val="solid"/>
                      <a:round/>
                      <a:headEnd type="none" w="med" len="med"/>
                      <a:tailEnd type="none" w="med" len="med"/>
                    </a:lnL>
                    <a:lnR w="28575"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r>
              <a:tr h="505304">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pPr>
                      <a:r>
                        <a:rPr kumimoji="0" 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3 </a:t>
                      </a:r>
                    </a:p>
                  </a:txBody>
                  <a:tcPr marT="34284" marB="34284" anchor="ctr" horzOverflow="overflow">
                    <a:lnL w="28575"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endPar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endParaRPr>
                    </a:p>
                  </a:txBody>
                  <a:tcPr marT="34284" marB="34284"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endPar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endParaRPr>
                    </a:p>
                  </a:txBody>
                  <a:tcPr marT="34284" marB="34284"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defRPr/>
                      </a:pPr>
                      <a:endPar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endParaRPr>
                    </a:p>
                  </a:txBody>
                  <a:tcPr marT="34284" marB="34284"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endPar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endParaRPr>
                    </a:p>
                  </a:txBody>
                  <a:tcPr marT="34284" marB="34284" anchor="ctr" horzOverflow="overflow">
                    <a:lnL w="12700" cap="flat" cmpd="sng" algn="ctr">
                      <a:solidFill>
                        <a:srgbClr val="0066CC"/>
                      </a:solidFill>
                      <a:prstDash val="solid"/>
                      <a:round/>
                      <a:headEnd type="none" w="med" len="med"/>
                      <a:tailEnd type="none" w="med" len="med"/>
                    </a:lnL>
                    <a:lnR w="28575"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r>
            </a:tbl>
          </a:graphicData>
        </a:graphic>
      </p:graphicFrame>
      <p:sp>
        <p:nvSpPr>
          <p:cNvPr id="21537" name="Rectangle 35"/>
          <p:cNvSpPr>
            <a:spLocks noChangeArrowheads="1"/>
          </p:cNvSpPr>
          <p:nvPr/>
        </p:nvSpPr>
        <p:spPr bwMode="auto">
          <a:xfrm>
            <a:off x="395537" y="1416771"/>
            <a:ext cx="6588125" cy="493662"/>
          </a:xfrm>
          <a:prstGeom prst="rect">
            <a:avLst/>
          </a:prstGeom>
          <a:noFill/>
          <a:ln w="9525">
            <a:noFill/>
            <a:miter lim="800000"/>
          </a:ln>
        </p:spPr>
        <p:txBody>
          <a:bodyPr anchor="ctr">
            <a:spAutoFit/>
          </a:bodyPr>
          <a:lstStyle/>
          <a:p>
            <a:r>
              <a:rPr lang="zh-CN" altLang="en-US" sz="2600" b="0">
                <a:latin typeface="黑体" pitchFamily="49" charset="-122"/>
                <a:ea typeface="黑体" pitchFamily="49" charset="-122"/>
              </a:rPr>
              <a:t>　　小灯泡的额定电压是</a:t>
            </a:r>
            <a:r>
              <a:rPr lang="en-US" altLang="zh-CN" sz="2600" b="0">
                <a:latin typeface="黑体" pitchFamily="49" charset="-122"/>
                <a:ea typeface="黑体" pitchFamily="49" charset="-122"/>
              </a:rPr>
              <a:t>_______V</a:t>
            </a:r>
            <a:r>
              <a:rPr lang="zh-CN" altLang="en-US" sz="2600" b="0">
                <a:latin typeface="黑体" pitchFamily="49" charset="-122"/>
                <a:ea typeface="黑体" pitchFamily="49" charset="-122"/>
              </a:rPr>
              <a:t>。   </a:t>
            </a:r>
          </a:p>
        </p:txBody>
      </p:sp>
      <p:sp>
        <p:nvSpPr>
          <p:cNvPr id="21538" name="Rectangle 46"/>
          <p:cNvSpPr>
            <a:spLocks noChangeArrowheads="1"/>
          </p:cNvSpPr>
          <p:nvPr/>
        </p:nvSpPr>
        <p:spPr bwMode="auto">
          <a:xfrm>
            <a:off x="4427984" y="1416771"/>
            <a:ext cx="969962" cy="493662"/>
          </a:xfrm>
          <a:prstGeom prst="rect">
            <a:avLst/>
          </a:prstGeom>
          <a:noFill/>
          <a:ln w="9525">
            <a:noFill/>
            <a:miter lim="800000"/>
          </a:ln>
        </p:spPr>
        <p:txBody>
          <a:bodyPr>
            <a:spAutoFit/>
          </a:bodyPr>
          <a:lstStyle/>
          <a:p>
            <a:r>
              <a:rPr lang="en-US" altLang="zh-CN" sz="2600">
                <a:solidFill>
                  <a:srgbClr val="FF0000"/>
                </a:solidFill>
                <a:latin typeface="Times New Roman" pitchFamily="18" charset="0"/>
                <a:ea typeface="黑体" pitchFamily="49" charset="-122"/>
              </a:rPr>
              <a:t>2.5</a:t>
            </a:r>
          </a:p>
        </p:txBody>
      </p:sp>
      <p:sp>
        <p:nvSpPr>
          <p:cNvPr id="21539" name="Rectangle 2"/>
          <p:cNvSpPr>
            <a:spLocks noChangeArrowheads="1"/>
          </p:cNvSpPr>
          <p:nvPr/>
        </p:nvSpPr>
        <p:spPr bwMode="auto">
          <a:xfrm>
            <a:off x="467544" y="550535"/>
            <a:ext cx="2916238" cy="524515"/>
          </a:xfrm>
          <a:prstGeom prst="rect">
            <a:avLst/>
          </a:prstGeom>
          <a:gradFill rotWithShape="0">
            <a:gsLst>
              <a:gs pos="0">
                <a:srgbClr val="D1E8FF"/>
              </a:gs>
              <a:gs pos="100000">
                <a:srgbClr val="99CCFF"/>
              </a:gs>
            </a:gsLst>
            <a:lin ang="5400000" scaled="1"/>
          </a:gradFill>
          <a:ln w="19050">
            <a:solidFill>
              <a:schemeClr val="tx2"/>
            </a:solidFill>
            <a:miter lim="800000"/>
          </a:ln>
        </p:spPr>
        <p:txBody>
          <a:bodyPr>
            <a:spAutoFit/>
          </a:bodyPr>
          <a:lstStyle/>
          <a:p>
            <a:pPr algn="ctr"/>
            <a:r>
              <a:rPr lang="zh-CN" altLang="en-US" sz="2800">
                <a:latin typeface="宋体" pitchFamily="2" charset="-122"/>
              </a:rPr>
              <a:t>实验数据记录表</a:t>
            </a:r>
            <a:endParaRPr lang="en-US" altLang="zh-CN" sz="2800">
              <a:latin typeface="Times New Roman" panose="02020603050405020304" pitchFamily="18" charset="0"/>
            </a:endParaRPr>
          </a:p>
        </p:txBody>
      </p:sp>
      <p:sp>
        <p:nvSpPr>
          <p:cNvPr id="2086" name="TextBox 1"/>
          <p:cNvSpPr txBox="1">
            <a:spLocks noChangeArrowheads="1"/>
          </p:cNvSpPr>
          <p:nvPr/>
        </p:nvSpPr>
        <p:spPr bwMode="auto">
          <a:xfrm>
            <a:off x="1476178" y="2841101"/>
            <a:ext cx="1223963" cy="462808"/>
          </a:xfrm>
          <a:prstGeom prst="rect">
            <a:avLst/>
          </a:prstGeom>
          <a:noFill/>
          <a:ln w="9525">
            <a:noFill/>
            <a:miter lim="800000"/>
          </a:ln>
        </p:spPr>
        <p:txBody>
          <a:bodyPr>
            <a:spAutoFit/>
          </a:bodyPr>
          <a:lstStyle/>
          <a:p>
            <a:pPr algn="ctr"/>
            <a:r>
              <a:rPr lang="en-US" altLang="zh-CN" sz="2400">
                <a:solidFill>
                  <a:srgbClr val="FF0000"/>
                </a:solidFill>
                <a:latin typeface="Times New Roman" pitchFamily="18" charset="0"/>
              </a:rPr>
              <a:t>2.5</a:t>
            </a:r>
            <a:endParaRPr lang="zh-CN" altLang="en-US" sz="2400">
              <a:solidFill>
                <a:srgbClr val="FF0000"/>
              </a:solidFill>
              <a:latin typeface="Times New Roman" panose="02020603050405020304" pitchFamily="18" charset="0"/>
              <a:cs typeface="Times New Roman" panose="02020603050405020304" pitchFamily="18" charset="0"/>
            </a:endParaRPr>
          </a:p>
        </p:txBody>
      </p:sp>
      <p:sp>
        <p:nvSpPr>
          <p:cNvPr id="2087" name="TextBox 8"/>
          <p:cNvSpPr txBox="1">
            <a:spLocks noChangeArrowheads="1"/>
          </p:cNvSpPr>
          <p:nvPr/>
        </p:nvSpPr>
        <p:spPr bwMode="auto">
          <a:xfrm>
            <a:off x="1439566" y="3337628"/>
            <a:ext cx="1223963" cy="462808"/>
          </a:xfrm>
          <a:prstGeom prst="rect">
            <a:avLst/>
          </a:prstGeom>
          <a:noFill/>
          <a:ln w="9525">
            <a:noFill/>
            <a:miter lim="800000"/>
          </a:ln>
        </p:spPr>
        <p:txBody>
          <a:bodyPr>
            <a:spAutoFit/>
          </a:bodyPr>
          <a:lstStyle/>
          <a:p>
            <a:pPr algn="ctr"/>
            <a:r>
              <a:rPr lang="en-US" altLang="zh-CN" sz="2400">
                <a:solidFill>
                  <a:srgbClr val="FF0000"/>
                </a:solidFill>
                <a:latin typeface="Times New Roman" pitchFamily="18" charset="0"/>
              </a:rPr>
              <a:t>1.5</a:t>
            </a:r>
            <a:endParaRPr lang="zh-CN" altLang="en-US" sz="2400">
              <a:solidFill>
                <a:srgbClr val="FF0000"/>
              </a:solidFill>
              <a:latin typeface="Times New Roman" pitchFamily="18" charset="0"/>
              <a:cs typeface="Times New Roman" panose="02020603050405020304" pitchFamily="18" charset="0"/>
            </a:endParaRPr>
          </a:p>
        </p:txBody>
      </p:sp>
      <p:sp>
        <p:nvSpPr>
          <p:cNvPr id="2088" name="TextBox 9"/>
          <p:cNvSpPr txBox="1">
            <a:spLocks noChangeArrowheads="1"/>
          </p:cNvSpPr>
          <p:nvPr/>
        </p:nvSpPr>
        <p:spPr bwMode="auto">
          <a:xfrm>
            <a:off x="1511574" y="3842932"/>
            <a:ext cx="1223963" cy="462808"/>
          </a:xfrm>
          <a:prstGeom prst="rect">
            <a:avLst/>
          </a:prstGeom>
          <a:noFill/>
          <a:ln w="9525">
            <a:noFill/>
            <a:miter lim="800000"/>
          </a:ln>
        </p:spPr>
        <p:txBody>
          <a:bodyPr>
            <a:spAutoFit/>
          </a:bodyPr>
          <a:lstStyle/>
          <a:p>
            <a:pPr algn="ctr"/>
            <a:r>
              <a:rPr lang="en-US" altLang="zh-CN" sz="2400">
                <a:solidFill>
                  <a:srgbClr val="FF0000"/>
                </a:solidFill>
                <a:latin typeface="Times New Roman" pitchFamily="18" charset="0"/>
              </a:rPr>
              <a:t>3.0</a:t>
            </a:r>
            <a:endParaRPr lang="zh-CN" altLang="en-US" sz="2400">
              <a:solidFill>
                <a:srgbClr val="FF0000"/>
              </a:solidFill>
              <a:latin typeface="Times New Roman" pitchFamily="18" charset="0"/>
              <a:cs typeface="Times New Roman" panose="02020603050405020304" pitchFamily="18" charset="0"/>
            </a:endParaRPr>
          </a:p>
        </p:txBody>
      </p:sp>
      <p:sp>
        <p:nvSpPr>
          <p:cNvPr id="2089" name="TextBox 10"/>
          <p:cNvSpPr txBox="1">
            <a:spLocks noChangeArrowheads="1"/>
          </p:cNvSpPr>
          <p:nvPr/>
        </p:nvSpPr>
        <p:spPr bwMode="auto">
          <a:xfrm>
            <a:off x="5987853" y="2841101"/>
            <a:ext cx="2646363" cy="462808"/>
          </a:xfrm>
          <a:prstGeom prst="rect">
            <a:avLst/>
          </a:prstGeom>
          <a:noFill/>
          <a:ln w="9525">
            <a:noFill/>
            <a:miter lim="800000"/>
          </a:ln>
        </p:spPr>
        <p:txBody>
          <a:bodyPr>
            <a:spAutoFit/>
          </a:bodyPr>
          <a:lstStyle/>
          <a:p>
            <a:pPr algn="ctr"/>
            <a:r>
              <a:rPr lang="zh-CN" altLang="en-US" sz="2400" b="0">
                <a:solidFill>
                  <a:srgbClr val="FF0000"/>
                </a:solidFill>
                <a:latin typeface="黑体" pitchFamily="49" charset="-122"/>
                <a:ea typeface="黑体" pitchFamily="49" charset="-122"/>
              </a:rPr>
              <a:t>正常发光</a:t>
            </a:r>
          </a:p>
        </p:txBody>
      </p:sp>
      <p:sp>
        <p:nvSpPr>
          <p:cNvPr id="2090" name="TextBox 11"/>
          <p:cNvSpPr txBox="1">
            <a:spLocks noChangeArrowheads="1"/>
          </p:cNvSpPr>
          <p:nvPr/>
        </p:nvSpPr>
        <p:spPr bwMode="auto">
          <a:xfrm>
            <a:off x="5951241" y="3349536"/>
            <a:ext cx="2646363" cy="462808"/>
          </a:xfrm>
          <a:prstGeom prst="rect">
            <a:avLst/>
          </a:prstGeom>
          <a:noFill/>
          <a:ln w="9525">
            <a:noFill/>
            <a:miter lim="800000"/>
          </a:ln>
        </p:spPr>
        <p:txBody>
          <a:bodyPr>
            <a:spAutoFit/>
          </a:bodyPr>
          <a:lstStyle/>
          <a:p>
            <a:pPr algn="ctr"/>
            <a:r>
              <a:rPr lang="zh-CN" altLang="en-US" sz="2400" b="0">
                <a:solidFill>
                  <a:srgbClr val="FF0000"/>
                </a:solidFill>
                <a:latin typeface="黑体" pitchFamily="49" charset="-122"/>
                <a:ea typeface="黑体" pitchFamily="49" charset="-122"/>
              </a:rPr>
              <a:t>比正常发光暗</a:t>
            </a:r>
          </a:p>
        </p:txBody>
      </p:sp>
      <p:sp>
        <p:nvSpPr>
          <p:cNvPr id="2091" name="TextBox 12"/>
          <p:cNvSpPr txBox="1">
            <a:spLocks noChangeArrowheads="1"/>
          </p:cNvSpPr>
          <p:nvPr/>
        </p:nvSpPr>
        <p:spPr bwMode="auto">
          <a:xfrm>
            <a:off x="6029599" y="3848886"/>
            <a:ext cx="2646363" cy="462808"/>
          </a:xfrm>
          <a:prstGeom prst="rect">
            <a:avLst/>
          </a:prstGeom>
          <a:noFill/>
          <a:ln w="9525">
            <a:noFill/>
            <a:miter lim="800000"/>
          </a:ln>
        </p:spPr>
        <p:txBody>
          <a:bodyPr>
            <a:spAutoFit/>
          </a:bodyPr>
          <a:lstStyle/>
          <a:p>
            <a:pPr algn="ctr"/>
            <a:r>
              <a:rPr lang="zh-CN" altLang="en-US" sz="2400" b="0">
                <a:solidFill>
                  <a:srgbClr val="FF0000"/>
                </a:solidFill>
                <a:latin typeface="黑体" pitchFamily="49" charset="-122"/>
                <a:ea typeface="黑体" pitchFamily="49" charset="-122"/>
              </a:rPr>
              <a:t>比正常发光亮</a:t>
            </a:r>
          </a:p>
        </p:txBody>
      </p:sp>
      <p:sp>
        <p:nvSpPr>
          <p:cNvPr id="2092" name="TextBox 1"/>
          <p:cNvSpPr txBox="1">
            <a:spLocks noChangeArrowheads="1"/>
          </p:cNvSpPr>
          <p:nvPr/>
        </p:nvSpPr>
        <p:spPr bwMode="auto">
          <a:xfrm>
            <a:off x="2700139" y="2841101"/>
            <a:ext cx="1223962" cy="462808"/>
          </a:xfrm>
          <a:prstGeom prst="rect">
            <a:avLst/>
          </a:prstGeom>
          <a:noFill/>
          <a:ln w="9525">
            <a:noFill/>
            <a:miter lim="800000"/>
          </a:ln>
        </p:spPr>
        <p:txBody>
          <a:bodyPr>
            <a:spAutoFit/>
          </a:bodyPr>
          <a:lstStyle/>
          <a:p>
            <a:pPr algn="ctr"/>
            <a:r>
              <a:rPr lang="en-US" altLang="zh-CN" sz="2400">
                <a:solidFill>
                  <a:srgbClr val="FF0000"/>
                </a:solidFill>
                <a:latin typeface="Times New Roman" pitchFamily="18" charset="0"/>
              </a:rPr>
              <a:t>0.30</a:t>
            </a:r>
            <a:endParaRPr lang="zh-CN" altLang="en-US" sz="2400">
              <a:solidFill>
                <a:srgbClr val="FF0000"/>
              </a:solidFill>
              <a:latin typeface="Times New Roman" pitchFamily="18" charset="0"/>
              <a:cs typeface="Times New Roman" panose="02020603050405020304" pitchFamily="18" charset="0"/>
            </a:endParaRPr>
          </a:p>
        </p:txBody>
      </p:sp>
      <p:sp>
        <p:nvSpPr>
          <p:cNvPr id="2093" name="TextBox 8"/>
          <p:cNvSpPr txBox="1">
            <a:spLocks noChangeArrowheads="1"/>
          </p:cNvSpPr>
          <p:nvPr/>
        </p:nvSpPr>
        <p:spPr bwMode="auto">
          <a:xfrm>
            <a:off x="2663527" y="3337628"/>
            <a:ext cx="1223962" cy="462808"/>
          </a:xfrm>
          <a:prstGeom prst="rect">
            <a:avLst/>
          </a:prstGeom>
          <a:noFill/>
          <a:ln w="9525">
            <a:noFill/>
            <a:miter lim="800000"/>
          </a:ln>
        </p:spPr>
        <p:txBody>
          <a:bodyPr>
            <a:spAutoFit/>
          </a:bodyPr>
          <a:lstStyle/>
          <a:p>
            <a:pPr algn="ctr"/>
            <a:r>
              <a:rPr lang="en-US" altLang="zh-CN" sz="2400">
                <a:solidFill>
                  <a:srgbClr val="FF0000"/>
                </a:solidFill>
                <a:latin typeface="Times New Roman" pitchFamily="18" charset="0"/>
              </a:rPr>
              <a:t>0.18</a:t>
            </a:r>
            <a:endParaRPr lang="zh-CN" altLang="en-US" sz="2400">
              <a:solidFill>
                <a:srgbClr val="FF0000"/>
              </a:solidFill>
              <a:latin typeface="Times New Roman" pitchFamily="18" charset="0"/>
              <a:cs typeface="Times New Roman" panose="02020603050405020304" pitchFamily="18" charset="0"/>
            </a:endParaRPr>
          </a:p>
        </p:txBody>
      </p:sp>
      <p:sp>
        <p:nvSpPr>
          <p:cNvPr id="2094" name="TextBox 9"/>
          <p:cNvSpPr txBox="1">
            <a:spLocks noChangeArrowheads="1"/>
          </p:cNvSpPr>
          <p:nvPr/>
        </p:nvSpPr>
        <p:spPr bwMode="auto">
          <a:xfrm>
            <a:off x="2735535" y="3842932"/>
            <a:ext cx="1223962" cy="462808"/>
          </a:xfrm>
          <a:prstGeom prst="rect">
            <a:avLst/>
          </a:prstGeom>
          <a:noFill/>
          <a:ln w="9525">
            <a:noFill/>
            <a:miter lim="800000"/>
          </a:ln>
        </p:spPr>
        <p:txBody>
          <a:bodyPr>
            <a:spAutoFit/>
          </a:bodyPr>
          <a:lstStyle/>
          <a:p>
            <a:pPr algn="ctr"/>
            <a:r>
              <a:rPr lang="en-US" altLang="zh-CN" sz="2400">
                <a:solidFill>
                  <a:srgbClr val="FF0000"/>
                </a:solidFill>
                <a:latin typeface="Times New Roman" pitchFamily="18" charset="0"/>
              </a:rPr>
              <a:t>0.36</a:t>
            </a:r>
            <a:endParaRPr lang="zh-CN" altLang="en-US" sz="2400">
              <a:solidFill>
                <a:srgbClr val="FF0000"/>
              </a:solidFill>
              <a:latin typeface="Times New Roman" pitchFamily="18" charset="0"/>
              <a:cs typeface="Times New Roman" panose="02020603050405020304" pitchFamily="18" charset="0"/>
            </a:endParaRPr>
          </a:p>
        </p:txBody>
      </p:sp>
      <p:sp>
        <p:nvSpPr>
          <p:cNvPr id="2095" name="TextBox 1"/>
          <p:cNvSpPr txBox="1">
            <a:spLocks noChangeArrowheads="1"/>
          </p:cNvSpPr>
          <p:nvPr/>
        </p:nvSpPr>
        <p:spPr bwMode="auto">
          <a:xfrm>
            <a:off x="3924103" y="2849436"/>
            <a:ext cx="2060575" cy="462808"/>
          </a:xfrm>
          <a:prstGeom prst="rect">
            <a:avLst/>
          </a:prstGeom>
          <a:noFill/>
          <a:ln w="9525">
            <a:noFill/>
            <a:miter lim="800000"/>
          </a:ln>
        </p:spPr>
        <p:txBody>
          <a:bodyPr>
            <a:spAutoFit/>
          </a:bodyPr>
          <a:lstStyle/>
          <a:p>
            <a:pPr algn="ctr"/>
            <a:r>
              <a:rPr lang="en-US" altLang="zh-CN" sz="2400">
                <a:solidFill>
                  <a:srgbClr val="FF0000"/>
                </a:solidFill>
                <a:latin typeface="Times New Roman" pitchFamily="18" charset="0"/>
              </a:rPr>
              <a:t>0.75</a:t>
            </a:r>
            <a:endParaRPr lang="zh-CN" altLang="en-US" sz="2400">
              <a:solidFill>
                <a:srgbClr val="FF0000"/>
              </a:solidFill>
              <a:latin typeface="Times New Roman" pitchFamily="18" charset="0"/>
              <a:cs typeface="Times New Roman" panose="02020603050405020304" pitchFamily="18" charset="0"/>
            </a:endParaRPr>
          </a:p>
        </p:txBody>
      </p:sp>
      <p:sp>
        <p:nvSpPr>
          <p:cNvPr id="2096" name="TextBox 8"/>
          <p:cNvSpPr txBox="1">
            <a:spLocks noChangeArrowheads="1"/>
          </p:cNvSpPr>
          <p:nvPr/>
        </p:nvSpPr>
        <p:spPr bwMode="auto">
          <a:xfrm>
            <a:off x="3887491" y="3345964"/>
            <a:ext cx="2060575" cy="462808"/>
          </a:xfrm>
          <a:prstGeom prst="rect">
            <a:avLst/>
          </a:prstGeom>
          <a:noFill/>
          <a:ln w="9525">
            <a:noFill/>
            <a:miter lim="800000"/>
          </a:ln>
        </p:spPr>
        <p:txBody>
          <a:bodyPr>
            <a:spAutoFit/>
          </a:bodyPr>
          <a:lstStyle/>
          <a:p>
            <a:pPr algn="ctr"/>
            <a:r>
              <a:rPr lang="en-US" altLang="zh-CN" sz="2400">
                <a:solidFill>
                  <a:srgbClr val="FF0000"/>
                </a:solidFill>
                <a:latin typeface="Times New Roman" pitchFamily="18" charset="0"/>
              </a:rPr>
              <a:t>0.27</a:t>
            </a:r>
            <a:endParaRPr lang="zh-CN" altLang="en-US" sz="2400">
              <a:solidFill>
                <a:srgbClr val="FF0000"/>
              </a:solidFill>
              <a:latin typeface="Times New Roman" pitchFamily="18" charset="0"/>
              <a:cs typeface="Times New Roman" panose="02020603050405020304" pitchFamily="18" charset="0"/>
            </a:endParaRPr>
          </a:p>
        </p:txBody>
      </p:sp>
      <p:sp>
        <p:nvSpPr>
          <p:cNvPr id="2097" name="TextBox 9"/>
          <p:cNvSpPr txBox="1">
            <a:spLocks noChangeArrowheads="1"/>
          </p:cNvSpPr>
          <p:nvPr/>
        </p:nvSpPr>
        <p:spPr bwMode="auto">
          <a:xfrm>
            <a:off x="3959499" y="3851267"/>
            <a:ext cx="2060575" cy="462808"/>
          </a:xfrm>
          <a:prstGeom prst="rect">
            <a:avLst/>
          </a:prstGeom>
          <a:noFill/>
          <a:ln w="9525">
            <a:noFill/>
            <a:miter lim="800000"/>
          </a:ln>
        </p:spPr>
        <p:txBody>
          <a:bodyPr>
            <a:spAutoFit/>
          </a:bodyPr>
          <a:lstStyle/>
          <a:p>
            <a:pPr algn="ctr"/>
            <a:r>
              <a:rPr lang="en-US" altLang="zh-CN" sz="2400">
                <a:solidFill>
                  <a:srgbClr val="FF0000"/>
                </a:solidFill>
                <a:latin typeface="Times New Roman" pitchFamily="18" charset="0"/>
              </a:rPr>
              <a:t>1.08</a:t>
            </a:r>
            <a:endParaRPr lang="zh-CN" altLang="en-US" sz="2400">
              <a:solidFill>
                <a:srgbClr val="FF0000"/>
              </a:solidFill>
              <a:latin typeface="Times New Roman" pitchFamily="18" charset="0"/>
              <a:cs typeface="Times New Roman" panose="02020603050405020304" pitchFamily="18" charset="0"/>
            </a:endParaRPr>
          </a:p>
        </p:txBody>
      </p:sp>
    </p:spTree>
    <p:extLst>
      <p:ext uri="{BB962C8B-B14F-4D97-AF65-F5344CB8AC3E}">
        <p14:creationId xmlns:p14="http://schemas.microsoft.com/office/powerpoint/2010/main" val="259968630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86"/>
                                        </p:tgtEl>
                                        <p:attrNameLst>
                                          <p:attrName>style.visibility</p:attrName>
                                        </p:attrNameLst>
                                      </p:cBhvr>
                                      <p:to>
                                        <p:strVal val="visible"/>
                                      </p:to>
                                    </p:set>
                                    <p:animEffect transition="in" filter="fade">
                                      <p:cBhvr>
                                        <p:cTn id="7" dur="500"/>
                                        <p:tgtEl>
                                          <p:spTgt spid="208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92"/>
                                        </p:tgtEl>
                                        <p:attrNameLst>
                                          <p:attrName>style.visibility</p:attrName>
                                        </p:attrNameLst>
                                      </p:cBhvr>
                                      <p:to>
                                        <p:strVal val="visible"/>
                                      </p:to>
                                    </p:set>
                                    <p:animEffect transition="in" filter="fade">
                                      <p:cBhvr>
                                        <p:cTn id="12" dur="500"/>
                                        <p:tgtEl>
                                          <p:spTgt spid="209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95"/>
                                        </p:tgtEl>
                                        <p:attrNameLst>
                                          <p:attrName>style.visibility</p:attrName>
                                        </p:attrNameLst>
                                      </p:cBhvr>
                                      <p:to>
                                        <p:strVal val="visible"/>
                                      </p:to>
                                    </p:set>
                                    <p:animEffect transition="in" filter="fade">
                                      <p:cBhvr>
                                        <p:cTn id="17" dur="500"/>
                                        <p:tgtEl>
                                          <p:spTgt spid="209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89"/>
                                        </p:tgtEl>
                                        <p:attrNameLst>
                                          <p:attrName>style.visibility</p:attrName>
                                        </p:attrNameLst>
                                      </p:cBhvr>
                                      <p:to>
                                        <p:strVal val="visible"/>
                                      </p:to>
                                    </p:set>
                                    <p:animEffect transition="in" filter="fade">
                                      <p:cBhvr>
                                        <p:cTn id="22" dur="500"/>
                                        <p:tgtEl>
                                          <p:spTgt spid="208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87"/>
                                        </p:tgtEl>
                                        <p:attrNameLst>
                                          <p:attrName>style.visibility</p:attrName>
                                        </p:attrNameLst>
                                      </p:cBhvr>
                                      <p:to>
                                        <p:strVal val="visible"/>
                                      </p:to>
                                    </p:set>
                                    <p:animEffect transition="in" filter="fade">
                                      <p:cBhvr>
                                        <p:cTn id="27" dur="500"/>
                                        <p:tgtEl>
                                          <p:spTgt spid="208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93"/>
                                        </p:tgtEl>
                                        <p:attrNameLst>
                                          <p:attrName>style.visibility</p:attrName>
                                        </p:attrNameLst>
                                      </p:cBhvr>
                                      <p:to>
                                        <p:strVal val="visible"/>
                                      </p:to>
                                    </p:set>
                                    <p:animEffect transition="in" filter="fade">
                                      <p:cBhvr>
                                        <p:cTn id="32" dur="500"/>
                                        <p:tgtEl>
                                          <p:spTgt spid="209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096"/>
                                        </p:tgtEl>
                                        <p:attrNameLst>
                                          <p:attrName>style.visibility</p:attrName>
                                        </p:attrNameLst>
                                      </p:cBhvr>
                                      <p:to>
                                        <p:strVal val="visible"/>
                                      </p:to>
                                    </p:set>
                                    <p:animEffect transition="in" filter="fade">
                                      <p:cBhvr>
                                        <p:cTn id="37" dur="500"/>
                                        <p:tgtEl>
                                          <p:spTgt spid="209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090"/>
                                        </p:tgtEl>
                                        <p:attrNameLst>
                                          <p:attrName>style.visibility</p:attrName>
                                        </p:attrNameLst>
                                      </p:cBhvr>
                                      <p:to>
                                        <p:strVal val="visible"/>
                                      </p:to>
                                    </p:set>
                                    <p:animEffect transition="in" filter="fade">
                                      <p:cBhvr>
                                        <p:cTn id="42" dur="500"/>
                                        <p:tgtEl>
                                          <p:spTgt spid="2090"/>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088"/>
                                        </p:tgtEl>
                                        <p:attrNameLst>
                                          <p:attrName>style.visibility</p:attrName>
                                        </p:attrNameLst>
                                      </p:cBhvr>
                                      <p:to>
                                        <p:strVal val="visible"/>
                                      </p:to>
                                    </p:set>
                                    <p:animEffect transition="in" filter="fade">
                                      <p:cBhvr>
                                        <p:cTn id="47" dur="500"/>
                                        <p:tgtEl>
                                          <p:spTgt spid="2088"/>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094"/>
                                        </p:tgtEl>
                                        <p:attrNameLst>
                                          <p:attrName>style.visibility</p:attrName>
                                        </p:attrNameLst>
                                      </p:cBhvr>
                                      <p:to>
                                        <p:strVal val="visible"/>
                                      </p:to>
                                    </p:set>
                                    <p:animEffect transition="in" filter="fade">
                                      <p:cBhvr>
                                        <p:cTn id="52" dur="500"/>
                                        <p:tgtEl>
                                          <p:spTgt spid="2094"/>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097"/>
                                        </p:tgtEl>
                                        <p:attrNameLst>
                                          <p:attrName>style.visibility</p:attrName>
                                        </p:attrNameLst>
                                      </p:cBhvr>
                                      <p:to>
                                        <p:strVal val="visible"/>
                                      </p:to>
                                    </p:set>
                                    <p:animEffect transition="in" filter="fade">
                                      <p:cBhvr>
                                        <p:cTn id="57" dur="500"/>
                                        <p:tgtEl>
                                          <p:spTgt spid="2097"/>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091"/>
                                        </p:tgtEl>
                                        <p:attrNameLst>
                                          <p:attrName>style.visibility</p:attrName>
                                        </p:attrNameLst>
                                      </p:cBhvr>
                                      <p:to>
                                        <p:strVal val="visible"/>
                                      </p:to>
                                    </p:set>
                                    <p:animEffect transition="in" filter="fade">
                                      <p:cBhvr>
                                        <p:cTn id="62" dur="500"/>
                                        <p:tgtEl>
                                          <p:spTgt spid="20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6" grpId="0"/>
      <p:bldP spid="2087" grpId="0"/>
      <p:bldP spid="2088" grpId="0"/>
      <p:bldP spid="2089" grpId="0"/>
      <p:bldP spid="2090" grpId="0"/>
      <p:bldP spid="2091" grpId="0"/>
      <p:bldP spid="2092" grpId="0"/>
      <p:bldP spid="2093" grpId="0"/>
      <p:bldP spid="2094" grpId="0"/>
      <p:bldP spid="2095" grpId="0"/>
      <p:bldP spid="2096" grpId="0"/>
      <p:bldP spid="209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ChangeArrowheads="1"/>
          </p:cNvSpPr>
          <p:nvPr/>
        </p:nvSpPr>
        <p:spPr bwMode="auto">
          <a:xfrm>
            <a:off x="827584" y="767094"/>
            <a:ext cx="2051050" cy="524515"/>
          </a:xfrm>
          <a:prstGeom prst="rect">
            <a:avLst/>
          </a:prstGeom>
          <a:gradFill rotWithShape="0">
            <a:gsLst>
              <a:gs pos="0">
                <a:srgbClr val="D1E8FF"/>
              </a:gs>
              <a:gs pos="100000">
                <a:srgbClr val="99CCFF"/>
              </a:gs>
            </a:gsLst>
            <a:lin ang="5400000" scaled="1"/>
          </a:gradFill>
          <a:ln w="19050">
            <a:solidFill>
              <a:schemeClr val="tx2"/>
            </a:solidFill>
            <a:miter lim="800000"/>
          </a:ln>
        </p:spPr>
        <p:txBody>
          <a:bodyPr>
            <a:spAutoFit/>
          </a:bodyPr>
          <a:lstStyle/>
          <a:p>
            <a:pPr algn="ctr"/>
            <a:r>
              <a:rPr lang="zh-CN" altLang="en-US" sz="2800">
                <a:latin typeface="宋体" pitchFamily="2" charset="-122"/>
              </a:rPr>
              <a:t>分析数据</a:t>
            </a:r>
            <a:endParaRPr lang="en-US" altLang="zh-CN" sz="2800">
              <a:latin typeface="Times New Roman" pitchFamily="18" charset="0"/>
            </a:endParaRPr>
          </a:p>
        </p:txBody>
      </p:sp>
      <p:graphicFrame>
        <p:nvGraphicFramePr>
          <p:cNvPr id="10" name="Group 60"/>
          <p:cNvGraphicFramePr>
            <a:graphicFrameLocks noGrp="1"/>
          </p:cNvGraphicFramePr>
          <p:nvPr/>
        </p:nvGraphicFramePr>
        <p:xfrm>
          <a:off x="827585" y="1994260"/>
          <a:ext cx="7673975" cy="1559221"/>
        </p:xfrm>
        <a:graphic>
          <a:graphicData uri="http://schemas.openxmlformats.org/drawingml/2006/table">
            <a:tbl>
              <a:tblPr/>
              <a:tblGrid>
                <a:gridCol w="1824038"/>
                <a:gridCol w="2416175"/>
                <a:gridCol w="3433762"/>
              </a:tblGrid>
              <a:tr h="505304">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pPr>
                      <a:r>
                        <a:rPr kumimoji="0" lang="en-US" sz="1900" b="0" i="1"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U</a:t>
                      </a:r>
                      <a:r>
                        <a:rPr kumimoji="0" lang="zh-CN" altLang="en-US" sz="1900" b="0" i="0" u="none" strike="noStrike" cap="none" normalizeH="0" baseline="-30000" smtClean="0">
                          <a:ln>
                            <a:noFill/>
                          </a:ln>
                          <a:solidFill>
                            <a:schemeClr val="tx1"/>
                          </a:solidFill>
                          <a:effectLst/>
                          <a:latin typeface="Times New Roman" pitchFamily="18" charset="0"/>
                          <a:ea typeface="黑体" pitchFamily="2" charset="-122"/>
                          <a:cs typeface="Times New Roman" panose="02020603050405020304" pitchFamily="18" charset="0"/>
                        </a:rPr>
                        <a:t>实</a:t>
                      </a:r>
                      <a:r>
                        <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 </a:t>
                      </a:r>
                      <a:r>
                        <a:rPr kumimoji="0" 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 </a:t>
                      </a:r>
                      <a:r>
                        <a:rPr kumimoji="0" lang="en-US" sz="1900" b="0" i="1"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U</a:t>
                      </a:r>
                      <a:r>
                        <a:rPr kumimoji="0" lang="zh-CN" altLang="en-US" sz="1900" b="0" i="0" u="none" strike="noStrike" cap="none" normalizeH="0" baseline="-30000" smtClean="0">
                          <a:ln>
                            <a:noFill/>
                          </a:ln>
                          <a:solidFill>
                            <a:schemeClr val="tx1"/>
                          </a:solidFill>
                          <a:effectLst/>
                          <a:latin typeface="Times New Roman" pitchFamily="18" charset="0"/>
                          <a:ea typeface="黑体" pitchFamily="2" charset="-122"/>
                          <a:cs typeface="Times New Roman" panose="02020603050405020304" pitchFamily="18" charset="0"/>
                        </a:rPr>
                        <a:t>额</a:t>
                      </a:r>
                      <a:endPar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endParaRPr>
                    </a:p>
                  </a:txBody>
                  <a:tcPr marT="34277" marB="34277" anchor="ctr" horzOverflow="overflow">
                    <a:lnL w="28575"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28575"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pPr>
                      <a:r>
                        <a:rPr kumimoji="0" lang="en-US" sz="1900" b="0" i="1"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P</a:t>
                      </a:r>
                      <a:r>
                        <a:rPr kumimoji="0" lang="zh-CN" altLang="en-US" sz="1900" b="0" i="0" u="none" strike="noStrike" cap="none" normalizeH="0" baseline="-30000" smtClean="0">
                          <a:ln>
                            <a:noFill/>
                          </a:ln>
                          <a:solidFill>
                            <a:schemeClr val="tx1"/>
                          </a:solidFill>
                          <a:effectLst/>
                          <a:latin typeface="Times New Roman" pitchFamily="18" charset="0"/>
                          <a:ea typeface="黑体" pitchFamily="2" charset="-122"/>
                          <a:cs typeface="Times New Roman" panose="02020603050405020304" pitchFamily="18" charset="0"/>
                        </a:rPr>
                        <a:t>实</a:t>
                      </a:r>
                      <a:r>
                        <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 </a:t>
                      </a:r>
                      <a:r>
                        <a:rPr kumimoji="0" 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 </a:t>
                      </a:r>
                      <a:r>
                        <a:rPr kumimoji="0" lang="en-US" sz="1900" b="0" i="1"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P</a:t>
                      </a:r>
                      <a:r>
                        <a:rPr kumimoji="0" lang="zh-CN" altLang="en-US" sz="1900" b="0" i="0" u="none" strike="noStrike" cap="none" normalizeH="0" baseline="-30000" smtClean="0">
                          <a:ln>
                            <a:noFill/>
                          </a:ln>
                          <a:solidFill>
                            <a:schemeClr val="tx1"/>
                          </a:solidFill>
                          <a:effectLst/>
                          <a:latin typeface="Times New Roman" pitchFamily="18" charset="0"/>
                          <a:ea typeface="黑体" pitchFamily="2" charset="-122"/>
                          <a:cs typeface="Times New Roman" panose="02020603050405020304" pitchFamily="18" charset="0"/>
                        </a:rPr>
                        <a:t>额</a:t>
                      </a:r>
                      <a:endPar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endParaRPr>
                    </a:p>
                  </a:txBody>
                  <a:tcPr marT="34277" marB="34277"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28575"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pPr>
                      <a:r>
                        <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灯正常发光</a:t>
                      </a:r>
                    </a:p>
                  </a:txBody>
                  <a:tcPr marT="34277" marB="34277" anchor="ctr" horzOverflow="overflow">
                    <a:lnL w="12700" cap="flat" cmpd="sng" algn="ctr">
                      <a:solidFill>
                        <a:srgbClr val="0066CC"/>
                      </a:solidFill>
                      <a:prstDash val="solid"/>
                      <a:round/>
                      <a:headEnd type="none" w="med" len="med"/>
                      <a:tailEnd type="none" w="med" len="med"/>
                    </a:lnL>
                    <a:lnR w="28575" cap="flat" cmpd="sng" algn="ctr">
                      <a:solidFill>
                        <a:srgbClr val="0066CC"/>
                      </a:solidFill>
                      <a:prstDash val="solid"/>
                      <a:round/>
                      <a:headEnd type="none" w="med" len="med"/>
                      <a:tailEnd type="none" w="med" len="med"/>
                    </a:lnR>
                    <a:lnT w="28575"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r>
              <a:tr h="505304">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pPr>
                      <a:r>
                        <a:rPr kumimoji="0" lang="en-US" sz="1900" b="0" i="1"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U</a:t>
                      </a:r>
                      <a:r>
                        <a:rPr kumimoji="0" lang="zh-CN" altLang="en-US" sz="1900" b="0" i="0" u="none" strike="noStrike" cap="none" normalizeH="0" baseline="-30000" smtClean="0">
                          <a:ln>
                            <a:noFill/>
                          </a:ln>
                          <a:solidFill>
                            <a:schemeClr val="tx1"/>
                          </a:solidFill>
                          <a:effectLst/>
                          <a:latin typeface="Times New Roman" pitchFamily="18" charset="0"/>
                          <a:ea typeface="黑体" pitchFamily="2" charset="-122"/>
                          <a:cs typeface="Times New Roman" panose="02020603050405020304" pitchFamily="18" charset="0"/>
                        </a:rPr>
                        <a:t>实</a:t>
                      </a:r>
                      <a:r>
                        <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a:t>
                      </a:r>
                      <a:r>
                        <a:rPr kumimoji="0" lang="en-US" sz="1900" b="0" i="1"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U</a:t>
                      </a:r>
                      <a:r>
                        <a:rPr kumimoji="0" lang="zh-CN" altLang="en-US" sz="1900" b="0" i="0" u="none" strike="noStrike" cap="none" normalizeH="0" baseline="-30000" smtClean="0">
                          <a:ln>
                            <a:noFill/>
                          </a:ln>
                          <a:solidFill>
                            <a:schemeClr val="tx1"/>
                          </a:solidFill>
                          <a:effectLst/>
                          <a:latin typeface="Times New Roman" pitchFamily="18" charset="0"/>
                          <a:ea typeface="黑体" pitchFamily="2" charset="-122"/>
                          <a:cs typeface="Times New Roman" panose="02020603050405020304" pitchFamily="18" charset="0"/>
                        </a:rPr>
                        <a:t>额</a:t>
                      </a:r>
                      <a:endPar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endParaRPr>
                    </a:p>
                  </a:txBody>
                  <a:tcPr marT="34277" marB="34277" anchor="ctr" horzOverflow="overflow">
                    <a:lnL w="28575"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pPr>
                      <a:r>
                        <a:rPr kumimoji="0" lang="en-US" sz="1900" b="0" i="1"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P</a:t>
                      </a:r>
                      <a:r>
                        <a:rPr kumimoji="0" lang="zh-CN" altLang="en-US" sz="1900" b="0" i="0" u="none" strike="noStrike" cap="none" normalizeH="0" baseline="-30000" smtClean="0">
                          <a:ln>
                            <a:noFill/>
                          </a:ln>
                          <a:solidFill>
                            <a:schemeClr val="tx1"/>
                          </a:solidFill>
                          <a:effectLst/>
                          <a:latin typeface="Times New Roman" pitchFamily="18" charset="0"/>
                          <a:ea typeface="黑体" pitchFamily="2" charset="-122"/>
                          <a:cs typeface="Times New Roman" panose="02020603050405020304" pitchFamily="18" charset="0"/>
                        </a:rPr>
                        <a:t>实  </a:t>
                      </a:r>
                      <a:r>
                        <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     </a:t>
                      </a:r>
                      <a:r>
                        <a:rPr kumimoji="0" lang="en-US" sz="1900" b="0" i="1"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P</a:t>
                      </a:r>
                      <a:r>
                        <a:rPr kumimoji="0" lang="zh-CN" altLang="en-US" sz="1900" b="0" i="0" u="none" strike="noStrike" cap="none" normalizeH="0" baseline="-30000" smtClean="0">
                          <a:ln>
                            <a:noFill/>
                          </a:ln>
                          <a:solidFill>
                            <a:schemeClr val="tx1"/>
                          </a:solidFill>
                          <a:effectLst/>
                          <a:latin typeface="Times New Roman" pitchFamily="18" charset="0"/>
                          <a:ea typeface="黑体" pitchFamily="2" charset="-122"/>
                          <a:cs typeface="Times New Roman" panose="02020603050405020304" pitchFamily="18" charset="0"/>
                        </a:rPr>
                        <a:t>额</a:t>
                      </a:r>
                      <a:endPar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endParaRPr>
                    </a:p>
                  </a:txBody>
                  <a:tcPr marT="34277" marB="34277"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pPr>
                      <a:r>
                        <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灯比正常发光</a:t>
                      </a:r>
                      <a:r>
                        <a:rPr kumimoji="0" 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_____</a:t>
                      </a:r>
                    </a:p>
                  </a:txBody>
                  <a:tcPr marT="34277" marB="34277" anchor="ctr" horzOverflow="overflow">
                    <a:lnL w="12700" cap="flat" cmpd="sng" algn="ctr">
                      <a:solidFill>
                        <a:srgbClr val="0066CC"/>
                      </a:solidFill>
                      <a:prstDash val="solid"/>
                      <a:round/>
                      <a:headEnd type="none" w="med" len="med"/>
                      <a:tailEnd type="none" w="med" len="med"/>
                    </a:lnL>
                    <a:lnR w="28575"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r>
              <a:tr h="548613">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pPr>
                      <a:r>
                        <a:rPr kumimoji="0" lang="en-US" sz="1900" b="0" i="1"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U</a:t>
                      </a:r>
                      <a:r>
                        <a:rPr kumimoji="0" lang="zh-CN" altLang="en-US" sz="1900" b="0" i="0" u="none" strike="noStrike" cap="none" normalizeH="0" baseline="-30000" smtClean="0">
                          <a:ln>
                            <a:noFill/>
                          </a:ln>
                          <a:solidFill>
                            <a:schemeClr val="tx1"/>
                          </a:solidFill>
                          <a:effectLst/>
                          <a:latin typeface="Times New Roman" pitchFamily="18" charset="0"/>
                          <a:ea typeface="黑体" pitchFamily="2" charset="-122"/>
                          <a:cs typeface="Times New Roman" panose="02020603050405020304" pitchFamily="18" charset="0"/>
                        </a:rPr>
                        <a:t>实</a:t>
                      </a:r>
                      <a:r>
                        <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a:t>
                      </a:r>
                      <a:r>
                        <a:rPr kumimoji="0" lang="en-US" sz="1900" b="0" i="1"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U</a:t>
                      </a:r>
                      <a:r>
                        <a:rPr kumimoji="0" lang="zh-CN" altLang="en-US" sz="1900" b="0" i="0" u="none" strike="noStrike" cap="none" normalizeH="0" baseline="-30000" smtClean="0">
                          <a:ln>
                            <a:noFill/>
                          </a:ln>
                          <a:solidFill>
                            <a:schemeClr val="tx1"/>
                          </a:solidFill>
                          <a:effectLst/>
                          <a:latin typeface="Times New Roman" pitchFamily="18" charset="0"/>
                          <a:ea typeface="黑体" pitchFamily="2" charset="-122"/>
                          <a:cs typeface="Times New Roman" panose="02020603050405020304" pitchFamily="18" charset="0"/>
                        </a:rPr>
                        <a:t>额</a:t>
                      </a:r>
                      <a:endPar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endParaRPr>
                    </a:p>
                  </a:txBody>
                  <a:tcPr marT="34277" marB="34277" anchor="ctr" horzOverflow="overflow">
                    <a:lnL w="28575"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pPr>
                      <a:r>
                        <a:rPr kumimoji="0" lang="en-US" sz="1900" b="0" i="1"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P</a:t>
                      </a:r>
                      <a:r>
                        <a:rPr kumimoji="0" lang="zh-CN" altLang="en-US" sz="1900" b="0" i="0" u="none" strike="noStrike" cap="none" normalizeH="0" baseline="-30000" smtClean="0">
                          <a:ln>
                            <a:noFill/>
                          </a:ln>
                          <a:solidFill>
                            <a:schemeClr val="tx1"/>
                          </a:solidFill>
                          <a:effectLst/>
                          <a:latin typeface="Times New Roman" pitchFamily="18" charset="0"/>
                          <a:ea typeface="黑体" pitchFamily="2" charset="-122"/>
                          <a:cs typeface="Times New Roman" panose="02020603050405020304" pitchFamily="18" charset="0"/>
                        </a:rPr>
                        <a:t>实  </a:t>
                      </a:r>
                      <a:r>
                        <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     </a:t>
                      </a:r>
                      <a:r>
                        <a:rPr kumimoji="0" lang="en-US" sz="1900" b="0" i="1"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P</a:t>
                      </a:r>
                      <a:r>
                        <a:rPr kumimoji="0" lang="zh-CN" altLang="en-US" sz="1900" b="0" i="0" u="none" strike="noStrike" cap="none" normalizeH="0" baseline="-30000" smtClean="0">
                          <a:ln>
                            <a:noFill/>
                          </a:ln>
                          <a:solidFill>
                            <a:schemeClr val="tx1"/>
                          </a:solidFill>
                          <a:effectLst/>
                          <a:latin typeface="Times New Roman" pitchFamily="18" charset="0"/>
                          <a:ea typeface="黑体" pitchFamily="2" charset="-122"/>
                          <a:cs typeface="Times New Roman" panose="02020603050405020304" pitchFamily="18" charset="0"/>
                        </a:rPr>
                        <a:t>额</a:t>
                      </a:r>
                      <a:endPar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endParaRPr>
                    </a:p>
                  </a:txBody>
                  <a:tcPr marT="34277" marB="34277"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 typeface="Arial" pitchFamily="34" charset="0"/>
                        <a:buNone/>
                      </a:pPr>
                      <a:r>
                        <a:rPr kumimoji="0" lang="zh-CN" alt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灯比正常发光</a:t>
                      </a:r>
                      <a:r>
                        <a:rPr kumimoji="0" lang="en-US" sz="1900" b="0" i="0" u="none" strike="noStrike" cap="none" normalizeH="0" baseline="0" smtClean="0">
                          <a:ln>
                            <a:noFill/>
                          </a:ln>
                          <a:solidFill>
                            <a:schemeClr val="tx1"/>
                          </a:solidFill>
                          <a:effectLst/>
                          <a:latin typeface="Times New Roman" pitchFamily="18" charset="0"/>
                          <a:ea typeface="黑体" pitchFamily="2" charset="-122"/>
                          <a:cs typeface="Times New Roman" panose="02020603050405020304" pitchFamily="18" charset="0"/>
                        </a:rPr>
                        <a:t>_____</a:t>
                      </a:r>
                    </a:p>
                  </a:txBody>
                  <a:tcPr marT="34277" marB="34277" anchor="ctr" horzOverflow="overflow">
                    <a:lnL w="12700" cap="flat" cmpd="sng" algn="ctr">
                      <a:solidFill>
                        <a:srgbClr val="0066CC"/>
                      </a:solidFill>
                      <a:prstDash val="solid"/>
                      <a:round/>
                      <a:headEnd type="none" w="med" len="med"/>
                      <a:tailEnd type="none" w="med" len="med"/>
                    </a:lnL>
                    <a:lnR w="28575"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r>
            </a:tbl>
          </a:graphicData>
        </a:graphic>
      </p:graphicFrame>
      <p:sp>
        <p:nvSpPr>
          <p:cNvPr id="11" name="Text Box 21"/>
          <p:cNvSpPr txBox="1">
            <a:spLocks noChangeArrowheads="1"/>
          </p:cNvSpPr>
          <p:nvPr/>
        </p:nvSpPr>
        <p:spPr bwMode="auto">
          <a:xfrm>
            <a:off x="3635896" y="2571750"/>
            <a:ext cx="742950" cy="462808"/>
          </a:xfrm>
          <a:prstGeom prst="rect">
            <a:avLst/>
          </a:prstGeom>
          <a:noFill/>
          <a:ln w="9525">
            <a:noFill/>
            <a:miter lim="800000"/>
          </a:ln>
        </p:spPr>
        <p:txBody>
          <a:bodyPr>
            <a:spAutoFit/>
          </a:bodyPr>
          <a:lstStyle/>
          <a:p>
            <a:r>
              <a:rPr lang="zh-CN" altLang="en-US" sz="2400">
                <a:solidFill>
                  <a:srgbClr val="FF0000"/>
                </a:solidFill>
                <a:latin typeface="Times New Roman" pitchFamily="18" charset="0"/>
                <a:ea typeface="黑体" pitchFamily="49" charset="-122"/>
              </a:rPr>
              <a:t>＜</a:t>
            </a:r>
          </a:p>
        </p:txBody>
      </p:sp>
      <p:sp>
        <p:nvSpPr>
          <p:cNvPr id="12" name="Text Box 22"/>
          <p:cNvSpPr txBox="1">
            <a:spLocks noChangeArrowheads="1"/>
          </p:cNvSpPr>
          <p:nvPr/>
        </p:nvSpPr>
        <p:spPr bwMode="auto">
          <a:xfrm>
            <a:off x="3635897" y="3077054"/>
            <a:ext cx="674687" cy="462808"/>
          </a:xfrm>
          <a:prstGeom prst="rect">
            <a:avLst/>
          </a:prstGeom>
          <a:noFill/>
          <a:ln w="9525">
            <a:noFill/>
            <a:miter lim="800000"/>
          </a:ln>
        </p:spPr>
        <p:txBody>
          <a:bodyPr>
            <a:spAutoFit/>
          </a:bodyPr>
          <a:lstStyle/>
          <a:p>
            <a:r>
              <a:rPr lang="zh-CN" altLang="en-US" sz="2400">
                <a:solidFill>
                  <a:srgbClr val="FF0000"/>
                </a:solidFill>
                <a:latin typeface="Times New Roman" pitchFamily="18" charset="0"/>
                <a:ea typeface="黑体" pitchFamily="49" charset="-122"/>
              </a:rPr>
              <a:t>＞</a:t>
            </a:r>
          </a:p>
        </p:txBody>
      </p:sp>
      <p:sp>
        <p:nvSpPr>
          <p:cNvPr id="13" name="Text Box 23"/>
          <p:cNvSpPr txBox="1">
            <a:spLocks noChangeArrowheads="1"/>
          </p:cNvSpPr>
          <p:nvPr/>
        </p:nvSpPr>
        <p:spPr bwMode="auto">
          <a:xfrm>
            <a:off x="6732241" y="2499564"/>
            <a:ext cx="754063" cy="462808"/>
          </a:xfrm>
          <a:prstGeom prst="rect">
            <a:avLst/>
          </a:prstGeom>
          <a:noFill/>
          <a:ln w="9525">
            <a:noFill/>
            <a:miter lim="800000"/>
          </a:ln>
        </p:spPr>
        <p:txBody>
          <a:bodyPr>
            <a:spAutoFit/>
          </a:bodyPr>
          <a:lstStyle/>
          <a:p>
            <a:r>
              <a:rPr lang="zh-CN" altLang="en-US" sz="2400" b="0">
                <a:solidFill>
                  <a:srgbClr val="FF0000"/>
                </a:solidFill>
                <a:latin typeface="黑体" pitchFamily="49" charset="-122"/>
                <a:ea typeface="黑体" pitchFamily="49" charset="-122"/>
              </a:rPr>
              <a:t>暗</a:t>
            </a:r>
          </a:p>
        </p:txBody>
      </p:sp>
      <p:sp>
        <p:nvSpPr>
          <p:cNvPr id="14" name="Text Box 24"/>
          <p:cNvSpPr txBox="1">
            <a:spLocks noChangeArrowheads="1"/>
          </p:cNvSpPr>
          <p:nvPr/>
        </p:nvSpPr>
        <p:spPr bwMode="auto">
          <a:xfrm>
            <a:off x="6732240" y="3004868"/>
            <a:ext cx="755650" cy="462808"/>
          </a:xfrm>
          <a:prstGeom prst="rect">
            <a:avLst/>
          </a:prstGeom>
          <a:noFill/>
          <a:ln w="9525">
            <a:noFill/>
            <a:miter lim="800000"/>
          </a:ln>
        </p:spPr>
        <p:txBody>
          <a:bodyPr>
            <a:spAutoFit/>
          </a:bodyPr>
          <a:lstStyle/>
          <a:p>
            <a:r>
              <a:rPr lang="zh-CN" altLang="en-US" sz="2400" b="0">
                <a:solidFill>
                  <a:srgbClr val="FF0000"/>
                </a:solidFill>
                <a:latin typeface="黑体" pitchFamily="49" charset="-122"/>
                <a:ea typeface="黑体" pitchFamily="49" charset="-122"/>
              </a:rPr>
              <a:t>亮</a:t>
            </a:r>
          </a:p>
        </p:txBody>
      </p:sp>
    </p:spTree>
    <p:extLst>
      <p:ext uri="{BB962C8B-B14F-4D97-AF65-F5344CB8AC3E}">
        <p14:creationId xmlns:p14="http://schemas.microsoft.com/office/powerpoint/2010/main" val="27244683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
          <p:cNvSpPr>
            <a:spLocks noChangeArrowheads="1"/>
          </p:cNvSpPr>
          <p:nvPr/>
        </p:nvSpPr>
        <p:spPr bwMode="auto">
          <a:xfrm>
            <a:off x="683568" y="550535"/>
            <a:ext cx="2051050" cy="524515"/>
          </a:xfrm>
          <a:prstGeom prst="rect">
            <a:avLst/>
          </a:prstGeom>
          <a:gradFill rotWithShape="0">
            <a:gsLst>
              <a:gs pos="0">
                <a:srgbClr val="D1E8FF"/>
              </a:gs>
              <a:gs pos="100000">
                <a:srgbClr val="99CCFF"/>
              </a:gs>
            </a:gsLst>
            <a:lin ang="5400000" scaled="1"/>
          </a:gradFill>
          <a:ln w="19050">
            <a:solidFill>
              <a:schemeClr val="tx2"/>
            </a:solidFill>
            <a:miter lim="800000"/>
          </a:ln>
        </p:spPr>
        <p:txBody>
          <a:bodyPr>
            <a:spAutoFit/>
          </a:bodyPr>
          <a:lstStyle/>
          <a:p>
            <a:pPr algn="ctr"/>
            <a:r>
              <a:rPr lang="zh-CN" altLang="en-US" sz="2800">
                <a:latin typeface="Times New Roman" pitchFamily="18" charset="0"/>
              </a:rPr>
              <a:t>实验结论</a:t>
            </a:r>
            <a:endParaRPr lang="en-US" altLang="zh-CN" sz="2800">
              <a:latin typeface="Times New Roman" pitchFamily="18" charset="0"/>
            </a:endParaRPr>
          </a:p>
        </p:txBody>
      </p:sp>
      <p:sp>
        <p:nvSpPr>
          <p:cNvPr id="31" name="Rectangle 3"/>
          <p:cNvSpPr txBox="1">
            <a:spLocks noRot="1" noChangeArrowheads="1"/>
          </p:cNvSpPr>
          <p:nvPr/>
        </p:nvSpPr>
        <p:spPr bwMode="auto">
          <a:xfrm>
            <a:off x="467544" y="1488956"/>
            <a:ext cx="8307388" cy="2382146"/>
          </a:xfrm>
          <a:prstGeom prst="rect">
            <a:avLst/>
          </a:prstGeom>
          <a:noFill/>
          <a:ln>
            <a:noFill/>
          </a:ln>
        </p:spPr>
        <p:txBody>
          <a:bodyPr/>
          <a:lst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9pPr>
          </a:lstStyle>
          <a:p>
            <a:pPr marL="0" indent="457200">
              <a:lnSpc>
                <a:spcPct val="150000"/>
              </a:lnSpc>
              <a:spcBef>
                <a:spcPts val="50"/>
              </a:spcBef>
              <a:spcAft>
                <a:spcPct val="0"/>
              </a:spcAft>
              <a:buFont typeface="Arial" pitchFamily="34" charset="0"/>
              <a:buNone/>
              <a:defRPr/>
            </a:pPr>
            <a:r>
              <a:rPr lang="en-US" altLang="zh-CN" sz="2600" b="0" smtClean="0">
                <a:solidFill>
                  <a:srgbClr val="000000"/>
                </a:solidFill>
                <a:latin typeface="Times New Roman" pitchFamily="18" charset="0"/>
                <a:ea typeface="黑体" pitchFamily="2" charset="-122"/>
              </a:rPr>
              <a:t>1.</a:t>
            </a:r>
            <a:r>
              <a:rPr lang="zh-CN" altLang="en-US" sz="2600" b="0" smtClean="0">
                <a:solidFill>
                  <a:srgbClr val="000000"/>
                </a:solidFill>
                <a:latin typeface="Times New Roman" pitchFamily="18" charset="0"/>
                <a:ea typeface="黑体" pitchFamily="2" charset="-122"/>
              </a:rPr>
              <a:t>不同电压下，小灯泡的功率不同。实际电压越大，小灯泡功率越大。</a:t>
            </a:r>
          </a:p>
          <a:p>
            <a:pPr marL="0" indent="457200">
              <a:lnSpc>
                <a:spcPct val="150000"/>
              </a:lnSpc>
              <a:spcBef>
                <a:spcPts val="50"/>
              </a:spcBef>
              <a:spcAft>
                <a:spcPct val="0"/>
              </a:spcAft>
              <a:buFont typeface="Arial" pitchFamily="34" charset="0"/>
              <a:buNone/>
              <a:defRPr/>
            </a:pPr>
            <a:r>
              <a:rPr lang="en-US" altLang="zh-CN" sz="2600" b="0" smtClean="0">
                <a:solidFill>
                  <a:srgbClr val="000000"/>
                </a:solidFill>
                <a:latin typeface="Times New Roman" pitchFamily="18" charset="0"/>
                <a:ea typeface="黑体" pitchFamily="2" charset="-122"/>
              </a:rPr>
              <a:t>2.</a:t>
            </a:r>
            <a:r>
              <a:rPr lang="zh-CN" altLang="en-US" sz="2600" b="0" smtClean="0">
                <a:solidFill>
                  <a:srgbClr val="000000"/>
                </a:solidFill>
                <a:latin typeface="Times New Roman" pitchFamily="18" charset="0"/>
                <a:ea typeface="黑体" pitchFamily="2" charset="-122"/>
              </a:rPr>
              <a:t>小灯泡的亮度由小灯泡的实际功率决定，实际功率越大，小灯泡越亮。</a:t>
            </a:r>
          </a:p>
        </p:txBody>
      </p:sp>
    </p:spTree>
    <p:extLst>
      <p:ext uri="{BB962C8B-B14F-4D97-AF65-F5344CB8AC3E}">
        <p14:creationId xmlns:p14="http://schemas.microsoft.com/office/powerpoint/2010/main" val="313603419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0" presetClass="entr" presetSubtype="0" fill="hold" grpId="0" nodeType="afterEffect">
                                  <p:stCondLst>
                                    <p:cond delay="1000"/>
                                  </p:stCondLst>
                                  <p:childTnLst>
                                    <p:set>
                                      <p:cBhvr>
                                        <p:cTn id="12" dur="1" fill="hold">
                                          <p:stCondLst>
                                            <p:cond delay="0"/>
                                          </p:stCondLst>
                                        </p:cTn>
                                        <p:tgtEl>
                                          <p:spTgt spid="31">
                                            <p:txEl>
                                              <p:pRg st="0" end="0"/>
                                            </p:txEl>
                                          </p:spTgt>
                                        </p:tgtEl>
                                        <p:attrNameLst>
                                          <p:attrName>style.visibility</p:attrName>
                                        </p:attrNameLst>
                                      </p:cBhvr>
                                      <p:to>
                                        <p:strVal val="visible"/>
                                      </p:to>
                                    </p:set>
                                    <p:animEffect transition="in" filter="fade">
                                      <p:cBhvr>
                                        <p:cTn id="13" dur="1000"/>
                                        <p:tgtEl>
                                          <p:spTgt spid="31">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1">
                                            <p:txEl>
                                              <p:pRg st="1" end="1"/>
                                            </p:txEl>
                                          </p:spTgt>
                                        </p:tgtEl>
                                        <p:attrNameLst>
                                          <p:attrName>style.visibility</p:attrName>
                                        </p:attrNameLst>
                                      </p:cBhvr>
                                      <p:to>
                                        <p:strVal val="visible"/>
                                      </p:to>
                                    </p:set>
                                    <p:animEffect transition="in" filter="fade">
                                      <p:cBhvr>
                                        <p:cTn id="18" dur="1000"/>
                                        <p:tgtEl>
                                          <p:spTgt spid="3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ChangeArrowheads="1"/>
          </p:cNvSpPr>
          <p:nvPr/>
        </p:nvSpPr>
        <p:spPr bwMode="auto">
          <a:xfrm>
            <a:off x="611560" y="333977"/>
            <a:ext cx="2051050" cy="524515"/>
          </a:xfrm>
          <a:prstGeom prst="rect">
            <a:avLst/>
          </a:prstGeom>
          <a:gradFill rotWithShape="0">
            <a:gsLst>
              <a:gs pos="0">
                <a:srgbClr val="D1E8FF"/>
              </a:gs>
              <a:gs pos="100000">
                <a:srgbClr val="99CCFF"/>
              </a:gs>
            </a:gsLst>
            <a:lin ang="5400000" scaled="1"/>
          </a:gradFill>
          <a:ln w="19050">
            <a:solidFill>
              <a:schemeClr val="tx2"/>
            </a:solidFill>
            <a:miter lim="800000"/>
          </a:ln>
        </p:spPr>
        <p:txBody>
          <a:bodyPr>
            <a:spAutoFit/>
          </a:bodyPr>
          <a:lstStyle/>
          <a:p>
            <a:pPr algn="ctr"/>
            <a:r>
              <a:rPr lang="zh-CN" altLang="en-US" sz="2800">
                <a:latin typeface="Times New Roman" pitchFamily="18" charset="0"/>
              </a:rPr>
              <a:t>交流与合作</a:t>
            </a:r>
            <a:endParaRPr lang="en-US" altLang="zh-CN" sz="2800">
              <a:latin typeface="Times New Roman" pitchFamily="18" charset="0"/>
            </a:endParaRPr>
          </a:p>
        </p:txBody>
      </p:sp>
      <p:sp>
        <p:nvSpPr>
          <p:cNvPr id="6" name="Rectangle 3"/>
          <p:cNvSpPr txBox="1">
            <a:spLocks noRot="1" noChangeArrowheads="1"/>
          </p:cNvSpPr>
          <p:nvPr/>
        </p:nvSpPr>
        <p:spPr bwMode="auto">
          <a:xfrm>
            <a:off x="539552" y="983653"/>
            <a:ext cx="8216900" cy="3898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9pPr>
          </a:lstStyle>
          <a:p>
            <a:pPr marL="0" indent="457200">
              <a:lnSpc>
                <a:spcPct val="150000"/>
              </a:lnSpc>
              <a:spcBef>
                <a:spcPts val="35"/>
              </a:spcBef>
              <a:spcAft>
                <a:spcPct val="0"/>
              </a:spcAft>
              <a:buFont typeface="Arial" pitchFamily="34" charset="0"/>
              <a:buNone/>
              <a:defRPr/>
            </a:pPr>
            <a:r>
              <a:rPr lang="en-US" altLang="zh-CN" sz="2400" b="0" smtClean="0">
                <a:solidFill>
                  <a:srgbClr val="000000"/>
                </a:solidFill>
                <a:latin typeface="Times New Roman" pitchFamily="18" charset="0"/>
                <a:ea typeface="黑体" pitchFamily="2" charset="-122"/>
              </a:rPr>
              <a:t>1.</a:t>
            </a:r>
            <a:r>
              <a:rPr lang="zh-CN" altLang="en-US" sz="2400" b="0" smtClean="0">
                <a:solidFill>
                  <a:srgbClr val="000000"/>
                </a:solidFill>
                <a:latin typeface="Times New Roman" pitchFamily="18" charset="0"/>
                <a:ea typeface="黑体" pitchFamily="2" charset="-122"/>
              </a:rPr>
              <a:t>对小灯泡的电功率进行了三次测量，为什么不求小灯泡功率的平均值？</a:t>
            </a:r>
          </a:p>
          <a:p>
            <a:pPr marL="0" indent="457200">
              <a:lnSpc>
                <a:spcPct val="150000"/>
              </a:lnSpc>
              <a:spcBef>
                <a:spcPts val="35"/>
              </a:spcBef>
              <a:spcAft>
                <a:spcPct val="0"/>
              </a:spcAft>
              <a:buFont typeface="Arial" pitchFamily="34" charset="0"/>
              <a:buNone/>
              <a:defRPr/>
            </a:pPr>
            <a:r>
              <a:rPr lang="en-US" altLang="zh-CN" sz="2400" b="0" smtClean="0">
                <a:solidFill>
                  <a:srgbClr val="000000"/>
                </a:solidFill>
                <a:latin typeface="Times New Roman" pitchFamily="18" charset="0"/>
                <a:ea typeface="黑体" pitchFamily="2" charset="-122"/>
              </a:rPr>
              <a:t>2.</a:t>
            </a:r>
            <a:r>
              <a:rPr lang="zh-CN" altLang="en-US" sz="2400" b="0" smtClean="0">
                <a:solidFill>
                  <a:srgbClr val="000000"/>
                </a:solidFill>
                <a:latin typeface="Times New Roman" pitchFamily="18" charset="0"/>
                <a:ea typeface="黑体" pitchFamily="2" charset="-122"/>
              </a:rPr>
              <a:t>本次实验与伏安法测电阻相比较，有哪些异同？</a:t>
            </a:r>
          </a:p>
          <a:p>
            <a:pPr marL="0" indent="457200">
              <a:lnSpc>
                <a:spcPct val="150000"/>
              </a:lnSpc>
              <a:spcBef>
                <a:spcPts val="35"/>
              </a:spcBef>
              <a:spcAft>
                <a:spcPct val="0"/>
              </a:spcAft>
              <a:buFont typeface="Arial" pitchFamily="34" charset="0"/>
              <a:buNone/>
              <a:defRPr/>
            </a:pPr>
            <a:r>
              <a:rPr lang="zh-CN" altLang="en-US" sz="2400" b="0">
                <a:solidFill>
                  <a:srgbClr val="000000"/>
                </a:solidFill>
                <a:latin typeface="Times New Roman" pitchFamily="18" charset="0"/>
                <a:ea typeface="黑体" pitchFamily="2" charset="-122"/>
              </a:rPr>
              <a:t>实验中最可能出现错误的是哪几个环节？在哪方面容易出现较大的误差？</a:t>
            </a:r>
          </a:p>
          <a:p>
            <a:pPr marL="0" indent="457200">
              <a:lnSpc>
                <a:spcPct val="150000"/>
              </a:lnSpc>
              <a:spcBef>
                <a:spcPts val="35"/>
              </a:spcBef>
              <a:spcAft>
                <a:spcPct val="0"/>
              </a:spcAft>
              <a:buFont typeface="Arial" pitchFamily="34" charset="0"/>
              <a:buNone/>
              <a:defRPr/>
            </a:pPr>
            <a:r>
              <a:rPr lang="en-US" altLang="zh-CN" sz="2400" b="0" smtClean="0">
                <a:solidFill>
                  <a:srgbClr val="000000"/>
                </a:solidFill>
                <a:latin typeface="Times New Roman" pitchFamily="18" charset="0"/>
                <a:ea typeface="黑体" pitchFamily="2" charset="-122"/>
              </a:rPr>
              <a:t>3.</a:t>
            </a:r>
            <a:r>
              <a:rPr lang="zh-CN" altLang="en-US" sz="2400" b="0" smtClean="0">
                <a:solidFill>
                  <a:srgbClr val="000000"/>
                </a:solidFill>
                <a:latin typeface="Times New Roman" pitchFamily="18" charset="0"/>
                <a:ea typeface="黑体" pitchFamily="2" charset="-122"/>
              </a:rPr>
              <a:t>在</a:t>
            </a:r>
            <a:r>
              <a:rPr lang="zh-CN" altLang="en-US" sz="2400" b="0">
                <a:solidFill>
                  <a:srgbClr val="000000"/>
                </a:solidFill>
                <a:latin typeface="Times New Roman" pitchFamily="18" charset="0"/>
                <a:ea typeface="黑体" pitchFamily="2" charset="-122"/>
              </a:rPr>
              <a:t>实验的设计、操作和分析的过程中，你发现了什么新的问题？</a:t>
            </a:r>
          </a:p>
        </p:txBody>
      </p:sp>
    </p:spTree>
    <p:extLst>
      <p:ext uri="{BB962C8B-B14F-4D97-AF65-F5344CB8AC3E}">
        <p14:creationId xmlns:p14="http://schemas.microsoft.com/office/powerpoint/2010/main" val="427788428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08"/>
          <p:cNvSpPr/>
          <p:nvPr/>
        </p:nvSpPr>
        <p:spPr>
          <a:xfrm>
            <a:off x="271805" y="87169"/>
            <a:ext cx="608220" cy="512453"/>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charset="-122"/>
                <a:ea typeface="微软雅黑"/>
                <a:cs typeface="微软雅黑" panose="020B0503020204020204" charset="-122"/>
                <a:sym typeface="微软雅黑"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a:sym typeface="微软雅黑" panose="020B0503020204020204" charset="-122"/>
            </a:endParaRPr>
          </a:p>
        </p:txBody>
      </p:sp>
      <p:sp>
        <p:nvSpPr>
          <p:cNvPr id="3" name="Shape 112"/>
          <p:cNvSpPr/>
          <p:nvPr/>
        </p:nvSpPr>
        <p:spPr>
          <a:xfrm>
            <a:off x="174115" y="87032"/>
            <a:ext cx="809896" cy="524515"/>
          </a:xfrm>
          <a:prstGeom prst="rect">
            <a:avLst/>
          </a:prstGeom>
          <a:ln w="12700">
            <a:miter lim="400000"/>
          </a:ln>
        </p:spPr>
        <p:txBody>
          <a:bodyPr wrap="square" lIns="45719" rIns="45719">
            <a:spAutoFit/>
          </a:bodyPr>
          <a:lstStyle>
            <a:lvl1pPr algn="ctr">
              <a:defRPr sz="1000">
                <a:solidFill>
                  <a:srgbClr val="FFFFFF"/>
                </a:solidFill>
                <a:latin typeface="微软雅黑" charset="-122"/>
                <a:ea typeface="微软雅黑"/>
                <a:cs typeface="微软雅黑" panose="020B0503020204020204" charset="-122"/>
                <a:sym typeface="微软雅黑"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28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charset="-122"/>
              </a:rPr>
              <a:t>1</a:t>
            </a:r>
            <a:endParaRPr kumimoji="0" sz="28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4" name="文本框 1"/>
          <p:cNvSpPr txBox="1"/>
          <p:nvPr/>
        </p:nvSpPr>
        <p:spPr>
          <a:xfrm>
            <a:off x="1149088" y="128384"/>
            <a:ext cx="1118253" cy="40109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ct val="0"/>
              </a:spcBef>
              <a:spcAft>
                <a:spcPct val="0"/>
              </a:spcAft>
              <a:buClrTx/>
              <a:buSzTx/>
              <a:buFontTx/>
              <a:buNone/>
              <a:defRPr/>
            </a:pPr>
            <a:r>
              <a:rPr kumimoji="0" lang="zh-CN" altLang="en-US" sz="2000" b="1" i="0" u="none" strike="noStrike" kern="0" cap="none" spc="0" normalizeH="0" baseline="0" noProof="0" smtClean="0">
                <a:ln>
                  <a:noFill/>
                </a:ln>
                <a:solidFill>
                  <a:srgbClr val="000000"/>
                </a:solidFill>
                <a:effectLst/>
                <a:uLnTx/>
                <a:uFillTx/>
                <a:latin typeface="微软雅黑" charset="-122"/>
                <a:ea typeface="微软雅黑"/>
                <a:cs typeface="Arial"/>
                <a:sym typeface="Arial"/>
              </a:rPr>
              <a:t>课堂导入</a:t>
            </a:r>
            <a:endParaRPr kumimoji="0" lang="zh-CN" altLang="en-US" sz="2000" b="1" i="0" u="none" strike="noStrike" kern="0" cap="none" spc="0" normalizeH="0" baseline="0" noProof="0">
              <a:ln>
                <a:noFill/>
              </a:ln>
              <a:solidFill>
                <a:srgbClr val="000000"/>
              </a:solidFill>
              <a:effectLst/>
              <a:uLnTx/>
              <a:uFillTx/>
              <a:latin typeface="微软雅黑" panose="020B0503020204020204" charset="-122"/>
              <a:ea typeface="微软雅黑"/>
              <a:cs typeface="Arial"/>
              <a:sym typeface="Arial"/>
            </a:endParaRPr>
          </a:p>
        </p:txBody>
      </p:sp>
      <p:cxnSp>
        <p:nvCxnSpPr>
          <p:cNvPr id="5" name="直接连接符 4"/>
          <p:cNvCxnSpPr/>
          <p:nvPr/>
        </p:nvCxnSpPr>
        <p:spPr>
          <a:xfrm>
            <a:off x="1018621" y="537389"/>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2" name="标题 1"/>
          <p:cNvSpPr>
            <a:spLocks noGrp="1"/>
          </p:cNvSpPr>
          <p:nvPr/>
        </p:nvSpPr>
        <p:spPr>
          <a:xfrm>
            <a:off x="539552" y="694908"/>
            <a:ext cx="8229600" cy="394096"/>
          </a:xfrm>
          <a:prstGeom prst="rect">
            <a:avLst/>
          </a:prstGeom>
          <a:noFill/>
          <a:ln w="9525">
            <a:noFill/>
          </a:ln>
        </p:spPr>
        <p:txBody>
          <a:bodyPr anchor="ctr"/>
          <a:lstStyle>
            <a:lvl1pPr algn="ctr" rtl="0" eaLnBrk="0" fontAlgn="base" hangingPunct="0">
              <a:spcBef>
                <a:spcPct val="0"/>
              </a:spcBef>
              <a:spcAft>
                <a:spcPct val="0"/>
              </a:spcAft>
              <a:defRPr sz="4400">
                <a:solidFill>
                  <a:srgbClr val="000000"/>
                </a:solidFill>
                <a:latin typeface="Calibri"/>
                <a:ea typeface="宋体" pitchFamily="2" charset="-122"/>
                <a:cs typeface="+mn-ea"/>
              </a:defRPr>
            </a:lvl1pPr>
            <a:lvl2pPr algn="ctr" rtl="0" eaLnBrk="0" fontAlgn="base" hangingPunct="0">
              <a:spcBef>
                <a:spcPct val="0"/>
              </a:spcBef>
              <a:spcAft>
                <a:spcPct val="0"/>
              </a:spcAft>
              <a:defRPr sz="4400">
                <a:solidFill>
                  <a:srgbClr val="000000"/>
                </a:solidFill>
                <a:latin typeface="Calibri"/>
                <a:ea typeface="宋体" pitchFamily="2" charset="-122"/>
              </a:defRPr>
            </a:lvl2pPr>
            <a:lvl3pPr algn="ctr" rtl="0" eaLnBrk="0" fontAlgn="base" hangingPunct="0">
              <a:spcBef>
                <a:spcPct val="0"/>
              </a:spcBef>
              <a:spcAft>
                <a:spcPct val="0"/>
              </a:spcAft>
              <a:defRPr sz="4400">
                <a:solidFill>
                  <a:srgbClr val="000000"/>
                </a:solidFill>
                <a:latin typeface="Calibri"/>
                <a:ea typeface="宋体" pitchFamily="2" charset="-122"/>
              </a:defRPr>
            </a:lvl3pPr>
            <a:lvl4pPr algn="ctr" rtl="0" eaLnBrk="0" fontAlgn="base" hangingPunct="0">
              <a:spcBef>
                <a:spcPct val="0"/>
              </a:spcBef>
              <a:spcAft>
                <a:spcPct val="0"/>
              </a:spcAft>
              <a:defRPr sz="4400">
                <a:solidFill>
                  <a:srgbClr val="000000"/>
                </a:solidFill>
                <a:latin typeface="Calibri"/>
                <a:ea typeface="宋体" pitchFamily="2" charset="-122"/>
              </a:defRPr>
            </a:lvl4pPr>
            <a:lvl5pPr algn="ctr" rtl="0" eaLnBrk="0" fontAlgn="base" hangingPunct="0">
              <a:spcBef>
                <a:spcPct val="0"/>
              </a:spcBef>
              <a:spcAft>
                <a:spcPct val="0"/>
              </a:spcAft>
              <a:defRPr sz="4400">
                <a:solidFill>
                  <a:srgbClr val="000000"/>
                </a:solidFill>
                <a:latin typeface="Calibri"/>
                <a:ea typeface="宋体" pitchFamily="2" charset="-122"/>
              </a:defRPr>
            </a:lvl5pPr>
            <a:lvl6pPr marL="457200" algn="ctr" rtl="0" eaLnBrk="0" fontAlgn="base" hangingPunct="0">
              <a:spcBef>
                <a:spcPct val="0"/>
              </a:spcBef>
              <a:spcAft>
                <a:spcPct val="0"/>
              </a:spcAft>
              <a:defRPr sz="4400">
                <a:solidFill>
                  <a:srgbClr val="000000"/>
                </a:solidFill>
                <a:latin typeface="Calibri"/>
                <a:ea typeface="宋体" pitchFamily="2" charset="-122"/>
              </a:defRPr>
            </a:lvl6pPr>
            <a:lvl7pPr marL="914400" algn="ctr" rtl="0" eaLnBrk="0" fontAlgn="base" hangingPunct="0">
              <a:spcBef>
                <a:spcPct val="0"/>
              </a:spcBef>
              <a:spcAft>
                <a:spcPct val="0"/>
              </a:spcAft>
              <a:defRPr sz="4400">
                <a:solidFill>
                  <a:srgbClr val="000000"/>
                </a:solidFill>
                <a:latin typeface="Calibri"/>
                <a:ea typeface="宋体" pitchFamily="2" charset="-122"/>
              </a:defRPr>
            </a:lvl7pPr>
            <a:lvl8pPr marL="1371600" algn="ctr" rtl="0" eaLnBrk="0" fontAlgn="base" hangingPunct="0">
              <a:spcBef>
                <a:spcPct val="0"/>
              </a:spcBef>
              <a:spcAft>
                <a:spcPct val="0"/>
              </a:spcAft>
              <a:defRPr sz="4400">
                <a:solidFill>
                  <a:srgbClr val="000000"/>
                </a:solidFill>
                <a:latin typeface="Calibri"/>
                <a:ea typeface="宋体" pitchFamily="2" charset="-122"/>
              </a:defRPr>
            </a:lvl8pPr>
            <a:lvl9pPr marL="1828800" algn="ctr" rtl="0" eaLnBrk="0" fontAlgn="base" hangingPunct="0">
              <a:spcBef>
                <a:spcPct val="0"/>
              </a:spcBef>
              <a:spcAft>
                <a:spcPct val="0"/>
              </a:spcAft>
              <a:defRPr sz="4400">
                <a:solidFill>
                  <a:srgbClr val="000000"/>
                </a:solidFill>
                <a:latin typeface="Calibri"/>
                <a:ea typeface="宋体" pitchFamily="2" charset="-122"/>
              </a:defRPr>
            </a:lvl9pPr>
          </a:lstStyle>
          <a:p>
            <a:pPr>
              <a:buFontTx/>
              <a:buNone/>
              <a:defRPr/>
            </a:pPr>
            <a:r>
              <a:rPr lang="zh-CN" altLang="en-US" sz="2800" b="0" kern="0" smtClean="0">
                <a:solidFill>
                  <a:srgbClr val="0000FF"/>
                </a:solidFill>
                <a:latin typeface="微软雅黑" pitchFamily="34" charset="-122"/>
                <a:ea typeface="微软雅黑" pitchFamily="34" charset="-122"/>
              </a:rPr>
              <a:t>生活中常用的各种灯</a:t>
            </a:r>
          </a:p>
        </p:txBody>
      </p:sp>
      <p:pic>
        <p:nvPicPr>
          <p:cNvPr id="13" name="Picture 3" descr="E:\2014.6.15物理演示课件（iflybook）物理人教9全 测量小灯牌的电功率\第3节 测量小灯泡的电功率   原始文件\画廊\生活中常用的各种灯-1白炽灯.jpg"/>
          <p:cNvPicPr>
            <a:picLocks noChangeAspect="1" noChangeArrowheads="1"/>
          </p:cNvPicPr>
          <p:nvPr/>
        </p:nvPicPr>
        <p:blipFill>
          <a:blip r:embed="rId2"/>
          <a:stretch>
            <a:fillRect/>
          </a:stretch>
        </p:blipFill>
        <p:spPr bwMode="auto">
          <a:xfrm>
            <a:off x="323529" y="1272398"/>
            <a:ext cx="4106267" cy="23099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4" name="Picture 2" descr="E:\2014.6.15物理演示课件（iflybook）物理人教9全 测量小灯牌的电功率\第3节 测量小灯泡的电功率   原始文件\画廊\生活中常用的各种灯-2日光灯（直管形荧光灯）.jpg"/>
          <p:cNvPicPr>
            <a:picLocks noChangeAspect="1" noChangeArrowheads="1"/>
          </p:cNvPicPr>
          <p:nvPr/>
        </p:nvPicPr>
        <p:blipFill>
          <a:blip r:embed="rId3"/>
          <a:stretch>
            <a:fillRect/>
          </a:stretch>
        </p:blipFill>
        <p:spPr bwMode="auto">
          <a:xfrm>
            <a:off x="2267745" y="1705515"/>
            <a:ext cx="4106267" cy="23099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5" name="Picture 4" descr="E:\2014.6.15物理演示课件（iflybook）物理人教9全 测量小灯牌的电功率\第3节 测量小灯泡的电功率   原始文件\画廊\生活中常用的各种灯-3节能灯（单端紧凑型荧光灯）.jpg"/>
          <p:cNvPicPr>
            <a:picLocks noChangeAspect="1" noChangeArrowheads="1"/>
          </p:cNvPicPr>
          <p:nvPr/>
        </p:nvPicPr>
        <p:blipFill>
          <a:blip r:embed="rId4"/>
          <a:stretch>
            <a:fillRect/>
          </a:stretch>
        </p:blipFill>
        <p:spPr bwMode="auto">
          <a:xfrm>
            <a:off x="4788025" y="2066446"/>
            <a:ext cx="4107575" cy="23099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6" name="TextBox 15"/>
          <p:cNvSpPr txBox="1"/>
          <p:nvPr/>
        </p:nvSpPr>
        <p:spPr>
          <a:xfrm>
            <a:off x="611560" y="4448592"/>
            <a:ext cx="7992888" cy="524515"/>
          </a:xfrm>
          <a:prstGeom prst="rect">
            <a:avLst/>
          </a:prstGeom>
          <a:noFill/>
        </p:spPr>
        <p:txBody>
          <a:bodyPr wrap="square" rtlCol="0">
            <a:spAutoFit/>
          </a:bodyPr>
          <a:lstStyle/>
          <a:p>
            <a:r>
              <a:rPr lang="zh-CN" altLang="en-US" sz="2800" smtClean="0">
                <a:solidFill>
                  <a:srgbClr val="FF0000"/>
                </a:solidFill>
                <a:latin typeface="黑体" pitchFamily="49" charset="-122"/>
                <a:ea typeface="黑体" pitchFamily="49" charset="-122"/>
              </a:rPr>
              <a:t>  白炽灯         日光灯          节能灯</a:t>
            </a:r>
            <a:endParaRPr lang="zh-CN" altLang="en-US" sz="2800">
              <a:solidFill>
                <a:srgbClr val="FF0000"/>
              </a:solidFill>
              <a:latin typeface="黑体" pitchFamily="49" charset="-122"/>
              <a:ea typeface="黑体" pitchFamily="49" charset="-122"/>
            </a:endParaRPr>
          </a:p>
        </p:txBody>
      </p:sp>
    </p:spTree>
    <p:extLst>
      <p:ext uri="{BB962C8B-B14F-4D97-AF65-F5344CB8AC3E}">
        <p14:creationId xmlns:p14="http://schemas.microsoft.com/office/powerpoint/2010/main" val="35955287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E:\2014.6.15物理演示课件（iflybook）物理人教9全 测量小灯牌的电功率\测量小灯泡的功率 人教资源\这个电路有什么错误或不妥之处吗？.jpg"/>
          <p:cNvPicPr>
            <a:picLocks noChangeAspect="1" noChangeArrowheads="1"/>
          </p:cNvPicPr>
          <p:nvPr/>
        </p:nvPicPr>
        <p:blipFill>
          <a:blip r:embed="rId2"/>
          <a:stretch>
            <a:fillRect/>
          </a:stretch>
        </p:blipFill>
        <p:spPr bwMode="auto">
          <a:xfrm>
            <a:off x="1043608" y="1272398"/>
            <a:ext cx="7205662" cy="3554016"/>
          </a:xfrm>
          <a:prstGeom prst="rect">
            <a:avLst/>
          </a:prstGeom>
          <a:noFill/>
          <a:ln w="9525">
            <a:noFill/>
            <a:miter lim="800000"/>
          </a:ln>
        </p:spPr>
      </p:pic>
      <p:sp>
        <p:nvSpPr>
          <p:cNvPr id="27650" name="TextBox 7"/>
          <p:cNvSpPr txBox="1">
            <a:spLocks noChangeArrowheads="1"/>
          </p:cNvSpPr>
          <p:nvPr/>
        </p:nvSpPr>
        <p:spPr bwMode="auto">
          <a:xfrm>
            <a:off x="683569" y="478350"/>
            <a:ext cx="7845425" cy="493662"/>
          </a:xfrm>
          <a:prstGeom prst="rect">
            <a:avLst/>
          </a:prstGeom>
          <a:noFill/>
          <a:ln w="9525">
            <a:noFill/>
            <a:miter lim="800000"/>
          </a:ln>
        </p:spPr>
        <p:txBody>
          <a:bodyPr>
            <a:spAutoFit/>
          </a:bodyPr>
          <a:lstStyle/>
          <a:p>
            <a:r>
              <a:rPr lang="zh-CN" altLang="en-US" sz="2600" b="0">
                <a:solidFill>
                  <a:srgbClr val="FF0000"/>
                </a:solidFill>
                <a:latin typeface="Times New Roman" pitchFamily="18" charset="0"/>
                <a:ea typeface="黑体" pitchFamily="49" charset="-122"/>
              </a:rPr>
              <a:t>这个电路有什么错误或不妥之处吗？应该怎样纠正？</a:t>
            </a:r>
          </a:p>
        </p:txBody>
      </p:sp>
    </p:spTree>
    <p:extLst>
      <p:ext uri="{BB962C8B-B14F-4D97-AF65-F5344CB8AC3E}">
        <p14:creationId xmlns:p14="http://schemas.microsoft.com/office/powerpoint/2010/main" val="323436347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5"/>
          <p:cNvSpPr>
            <a:spLocks noChangeArrowheads="1"/>
          </p:cNvSpPr>
          <p:nvPr/>
        </p:nvSpPr>
        <p:spPr bwMode="auto">
          <a:xfrm>
            <a:off x="467544" y="1849888"/>
            <a:ext cx="8243888" cy="1897511"/>
          </a:xfrm>
          <a:prstGeom prst="rect">
            <a:avLst/>
          </a:prstGeom>
          <a:noFill/>
          <a:ln w="9525">
            <a:noFill/>
            <a:miter lim="800000"/>
          </a:ln>
        </p:spPr>
        <p:txBody>
          <a:bodyPr>
            <a:spAutoFit/>
          </a:bodyPr>
          <a:lstStyle/>
          <a:p>
            <a:pPr>
              <a:lnSpc>
                <a:spcPct val="150000"/>
              </a:lnSpc>
            </a:pPr>
            <a:r>
              <a:rPr lang="zh-CN" altLang="en-US" sz="2600" b="0">
                <a:latin typeface="Times New Roman" pitchFamily="18" charset="0"/>
                <a:ea typeface="黑体" pitchFamily="49" charset="-122"/>
              </a:rPr>
              <a:t>　　甲灯标有“</a:t>
            </a:r>
            <a:r>
              <a:rPr lang="en-US" altLang="zh-CN" sz="2600" b="0">
                <a:latin typeface="Times New Roman" pitchFamily="18" charset="0"/>
                <a:ea typeface="黑体" pitchFamily="49" charset="-122"/>
              </a:rPr>
              <a:t>PZ 220 V  40 W”</a:t>
            </a:r>
            <a:r>
              <a:rPr lang="zh-CN" altLang="en-US" sz="2600" b="0">
                <a:latin typeface="Times New Roman" pitchFamily="18" charset="0"/>
                <a:ea typeface="黑体" pitchFamily="49" charset="-122"/>
              </a:rPr>
              <a:t>，乙灯标有“</a:t>
            </a:r>
            <a:r>
              <a:rPr lang="en-US" altLang="zh-CN" sz="2600" b="0">
                <a:latin typeface="Times New Roman" pitchFamily="18" charset="0"/>
                <a:ea typeface="黑体" pitchFamily="49" charset="-122"/>
              </a:rPr>
              <a:t>PZ 220 V  100 W”</a:t>
            </a:r>
            <a:r>
              <a:rPr lang="zh-CN" altLang="en-US" sz="2600" b="0">
                <a:latin typeface="Times New Roman" pitchFamily="18" charset="0"/>
                <a:ea typeface="黑体" pitchFamily="49" charset="-122"/>
              </a:rPr>
              <a:t>，将两盏灯并联接在</a:t>
            </a:r>
            <a:r>
              <a:rPr lang="en-US" altLang="zh-CN" sz="2600" b="0">
                <a:latin typeface="Times New Roman" pitchFamily="18" charset="0"/>
                <a:ea typeface="黑体" pitchFamily="49" charset="-122"/>
              </a:rPr>
              <a:t>220 V </a:t>
            </a:r>
            <a:r>
              <a:rPr lang="zh-CN" altLang="en-US" sz="2600" b="0">
                <a:latin typeface="Times New Roman" pitchFamily="18" charset="0"/>
                <a:ea typeface="黑体" pitchFamily="49" charset="-122"/>
              </a:rPr>
              <a:t>电路中，比较两灯的亮度。</a:t>
            </a:r>
          </a:p>
        </p:txBody>
      </p:sp>
      <p:sp>
        <p:nvSpPr>
          <p:cNvPr id="31747" name="Rectangle 8"/>
          <p:cNvSpPr>
            <a:spLocks noChangeArrowheads="1"/>
          </p:cNvSpPr>
          <p:nvPr/>
        </p:nvSpPr>
        <p:spPr bwMode="auto">
          <a:xfrm>
            <a:off x="611561" y="622722"/>
            <a:ext cx="6264275" cy="524515"/>
          </a:xfrm>
          <a:prstGeom prst="rect">
            <a:avLst/>
          </a:prstGeom>
          <a:solidFill>
            <a:schemeClr val="accent1">
              <a:alpha val="33000"/>
            </a:schemeClr>
          </a:solidFill>
          <a:ln>
            <a:noFill/>
          </a:ln>
          <a:effectLst>
            <a:outerShdw blurRad="368300" dist="50800" dir="5400000" algn="ctr" rotWithShape="0">
              <a:srgbClr val="000000">
                <a:alpha val="4000"/>
              </a:srgbClr>
            </a:outerShdw>
          </a:effectLst>
        </p:spPr>
        <p:txBody>
          <a:bodyPr>
            <a:spAutoFit/>
          </a:bodyPr>
          <a:lstStyle/>
          <a:p>
            <a:pPr>
              <a:buFontTx/>
              <a:buNone/>
              <a:defRPr/>
            </a:pPr>
            <a:r>
              <a:rPr lang="zh-CN" altLang="en-US" sz="2800" b="0">
                <a:solidFill>
                  <a:srgbClr val="FF0000"/>
                </a:solidFill>
                <a:latin typeface="黑体" pitchFamily="2" charset="-122"/>
                <a:ea typeface="黑体" pitchFamily="2" charset="-122"/>
              </a:rPr>
              <a:t>知识拓展：灯泡亮度的比较</a:t>
            </a:r>
          </a:p>
        </p:txBody>
      </p:sp>
      <p:sp>
        <p:nvSpPr>
          <p:cNvPr id="28675" name="Rectangle 5"/>
          <p:cNvSpPr>
            <a:spLocks noChangeArrowheads="1"/>
          </p:cNvSpPr>
          <p:nvPr/>
        </p:nvSpPr>
        <p:spPr bwMode="auto">
          <a:xfrm>
            <a:off x="467544" y="1344584"/>
            <a:ext cx="3708400" cy="493662"/>
          </a:xfrm>
          <a:prstGeom prst="rect">
            <a:avLst/>
          </a:prstGeom>
          <a:noFill/>
          <a:ln w="9525">
            <a:noFill/>
            <a:miter lim="800000"/>
          </a:ln>
        </p:spPr>
        <p:txBody>
          <a:bodyPr>
            <a:spAutoFit/>
          </a:bodyPr>
          <a:lstStyle/>
          <a:p>
            <a:r>
              <a:rPr lang="zh-CN" altLang="en-US" sz="2600" b="0">
                <a:solidFill>
                  <a:srgbClr val="0000FF"/>
                </a:solidFill>
                <a:latin typeface="微软雅黑" pitchFamily="34" charset="-122"/>
                <a:ea typeface="微软雅黑" pitchFamily="34" charset="-122"/>
              </a:rPr>
              <a:t>　　拓展</a:t>
            </a:r>
            <a:r>
              <a:rPr lang="en-US" altLang="zh-CN" sz="2600" b="0">
                <a:solidFill>
                  <a:srgbClr val="0000FF"/>
                </a:solidFill>
                <a:latin typeface="微软雅黑" pitchFamily="34" charset="-122"/>
                <a:ea typeface="微软雅黑" pitchFamily="34" charset="-122"/>
              </a:rPr>
              <a:t>1</a:t>
            </a:r>
            <a:r>
              <a:rPr lang="zh-CN" altLang="en-US" sz="2600" b="0">
                <a:solidFill>
                  <a:srgbClr val="0000FF"/>
                </a:solidFill>
                <a:latin typeface="微软雅黑" pitchFamily="34" charset="-122"/>
                <a:ea typeface="微软雅黑" pitchFamily="34" charset="-122"/>
              </a:rPr>
              <a:t>：</a:t>
            </a:r>
          </a:p>
        </p:txBody>
      </p:sp>
      <p:sp>
        <p:nvSpPr>
          <p:cNvPr id="31752" name="Text Box 8"/>
          <p:cNvSpPr txBox="1">
            <a:spLocks noChangeArrowheads="1"/>
          </p:cNvSpPr>
          <p:nvPr/>
        </p:nvSpPr>
        <p:spPr bwMode="auto">
          <a:xfrm>
            <a:off x="467544" y="4087661"/>
            <a:ext cx="8189912" cy="610906"/>
          </a:xfrm>
          <a:prstGeom prst="rect">
            <a:avLst/>
          </a:prstGeom>
          <a:solidFill>
            <a:srgbClr val="45C7C4"/>
          </a:solidFill>
          <a:ln w="25400">
            <a:noFill/>
            <a:miter lim="800000"/>
          </a:ln>
          <a:effectLst>
            <a:outerShdw dist="107763" dir="2700000" algn="ctr" rotWithShape="0">
              <a:srgbClr val="808080">
                <a:alpha val="50000"/>
              </a:srgbClr>
            </a:outerShdw>
          </a:effectLst>
        </p:spPr>
        <p:txBody>
          <a:bodyPr wrap="square">
            <a:spAutoFit/>
          </a:bodyPr>
          <a:lstStyle/>
          <a:p>
            <a:pPr algn="ctr">
              <a:lnSpc>
                <a:spcPct val="120000"/>
              </a:lnSpc>
            </a:pPr>
            <a:r>
              <a:rPr lang="zh-CN" altLang="en-US" sz="2800">
                <a:solidFill>
                  <a:srgbClr val="FF0000"/>
                </a:solidFill>
                <a:latin typeface="黑体" pitchFamily="49" charset="-122"/>
                <a:ea typeface="黑体" pitchFamily="49" charset="-122"/>
              </a:rPr>
              <a:t>结论：</a:t>
            </a:r>
            <a:r>
              <a:rPr lang="en-US" altLang="zh-CN" sz="2800" i="1">
                <a:solidFill>
                  <a:srgbClr val="FF0000"/>
                </a:solidFill>
                <a:latin typeface="黑体" pitchFamily="49" charset="-122"/>
                <a:ea typeface="黑体" pitchFamily="49" charset="-122"/>
              </a:rPr>
              <a:t>U</a:t>
            </a:r>
            <a:r>
              <a:rPr lang="zh-CN" altLang="en-US" sz="2800" baseline="-25000">
                <a:solidFill>
                  <a:srgbClr val="FF0000"/>
                </a:solidFill>
                <a:latin typeface="黑体" pitchFamily="49" charset="-122"/>
                <a:ea typeface="黑体" pitchFamily="49" charset="-122"/>
              </a:rPr>
              <a:t>实</a:t>
            </a:r>
            <a:r>
              <a:rPr lang="zh-CN" altLang="en-US" sz="2800">
                <a:solidFill>
                  <a:srgbClr val="FF0000"/>
                </a:solidFill>
                <a:latin typeface="黑体" pitchFamily="49" charset="-122"/>
                <a:ea typeface="黑体" pitchFamily="49" charset="-122"/>
              </a:rPr>
              <a:t> </a:t>
            </a:r>
            <a:r>
              <a:rPr lang="en-US" altLang="zh-CN" sz="2800">
                <a:solidFill>
                  <a:srgbClr val="FF0000"/>
                </a:solidFill>
                <a:latin typeface="黑体" pitchFamily="49" charset="-122"/>
                <a:ea typeface="黑体" pitchFamily="49" charset="-122"/>
              </a:rPr>
              <a:t>= </a:t>
            </a:r>
            <a:r>
              <a:rPr lang="en-US" altLang="zh-CN" sz="2800" i="1">
                <a:solidFill>
                  <a:srgbClr val="FF0000"/>
                </a:solidFill>
                <a:latin typeface="黑体" pitchFamily="49" charset="-122"/>
                <a:ea typeface="黑体" pitchFamily="49" charset="-122"/>
              </a:rPr>
              <a:t>U</a:t>
            </a:r>
            <a:r>
              <a:rPr lang="zh-CN" altLang="en-US" sz="2800" baseline="-25000">
                <a:solidFill>
                  <a:srgbClr val="FF0000"/>
                </a:solidFill>
                <a:latin typeface="黑体" pitchFamily="49" charset="-122"/>
                <a:ea typeface="黑体" pitchFamily="49" charset="-122"/>
              </a:rPr>
              <a:t>额</a:t>
            </a:r>
            <a:r>
              <a:rPr lang="zh-CN" altLang="en-US" sz="2800">
                <a:solidFill>
                  <a:srgbClr val="FF0000"/>
                </a:solidFill>
                <a:latin typeface="黑体" pitchFamily="49" charset="-122"/>
                <a:ea typeface="黑体" pitchFamily="49" charset="-122"/>
              </a:rPr>
              <a:t> 时，</a:t>
            </a:r>
            <a:r>
              <a:rPr lang="en-US" altLang="zh-CN" sz="2800" i="1">
                <a:solidFill>
                  <a:srgbClr val="FF0000"/>
                </a:solidFill>
                <a:latin typeface="黑体" pitchFamily="49" charset="-122"/>
                <a:ea typeface="黑体" pitchFamily="49" charset="-122"/>
              </a:rPr>
              <a:t>P</a:t>
            </a:r>
            <a:r>
              <a:rPr lang="zh-CN" altLang="en-US" sz="2800" baseline="-25000">
                <a:solidFill>
                  <a:srgbClr val="FF0000"/>
                </a:solidFill>
                <a:latin typeface="黑体" pitchFamily="49" charset="-122"/>
                <a:ea typeface="黑体" pitchFamily="49" charset="-122"/>
              </a:rPr>
              <a:t>额</a:t>
            </a:r>
            <a:r>
              <a:rPr lang="zh-CN" altLang="en-US" sz="2800">
                <a:solidFill>
                  <a:srgbClr val="FF0000"/>
                </a:solidFill>
                <a:latin typeface="黑体" pitchFamily="49" charset="-122"/>
                <a:ea typeface="黑体" pitchFamily="49" charset="-122"/>
              </a:rPr>
              <a:t> 大的灯泡亮。</a:t>
            </a:r>
          </a:p>
        </p:txBody>
      </p:sp>
    </p:spTree>
    <p:extLst>
      <p:ext uri="{BB962C8B-B14F-4D97-AF65-F5344CB8AC3E}">
        <p14:creationId xmlns:p14="http://schemas.microsoft.com/office/powerpoint/2010/main" val="104594456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7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3"/>
          <p:cNvSpPr>
            <a:spLocks noChangeArrowheads="1"/>
          </p:cNvSpPr>
          <p:nvPr/>
        </p:nvSpPr>
        <p:spPr bwMode="auto">
          <a:xfrm>
            <a:off x="827584" y="1272398"/>
            <a:ext cx="7704856" cy="573881"/>
          </a:xfrm>
          <a:prstGeom prst="rect">
            <a:avLst/>
          </a:prstGeom>
          <a:noFill/>
          <a:ln w="9525">
            <a:noFill/>
            <a:miter lim="800000"/>
          </a:ln>
        </p:spPr>
        <p:txBody>
          <a:bodyPr wrap="square">
            <a:spAutoFit/>
          </a:bodyPr>
          <a:lstStyle/>
          <a:p>
            <a:pPr>
              <a:lnSpc>
                <a:spcPct val="120000"/>
              </a:lnSpc>
            </a:pPr>
            <a:r>
              <a:rPr lang="zh-CN" altLang="en-US" sz="2600" b="0" smtClean="0">
                <a:latin typeface="Times New Roman" pitchFamily="18" charset="0"/>
                <a:ea typeface="黑体" pitchFamily="49" charset="-122"/>
              </a:rPr>
              <a:t>将</a:t>
            </a:r>
            <a:r>
              <a:rPr lang="zh-CN" altLang="en-US" sz="2600" b="0">
                <a:latin typeface="Times New Roman" pitchFamily="18" charset="0"/>
                <a:ea typeface="黑体" pitchFamily="49" charset="-122"/>
              </a:rPr>
              <a:t>上述两灯串联接在 </a:t>
            </a:r>
            <a:r>
              <a:rPr lang="en-US" altLang="zh-CN" sz="2600" b="0">
                <a:latin typeface="Times New Roman" pitchFamily="18" charset="0"/>
                <a:ea typeface="黑体" pitchFamily="49" charset="-122"/>
              </a:rPr>
              <a:t>220 V</a:t>
            </a:r>
            <a:r>
              <a:rPr lang="zh-CN" altLang="en-US" sz="2600" b="0">
                <a:latin typeface="Times New Roman" pitchFamily="18" charset="0"/>
                <a:ea typeface="黑体" pitchFamily="49" charset="-122"/>
              </a:rPr>
              <a:t>电路中，比较两灯的亮度。</a:t>
            </a:r>
          </a:p>
        </p:txBody>
      </p:sp>
      <p:sp>
        <p:nvSpPr>
          <p:cNvPr id="30723" name="Rectangle 5"/>
          <p:cNvSpPr>
            <a:spLocks noChangeArrowheads="1"/>
          </p:cNvSpPr>
          <p:nvPr/>
        </p:nvSpPr>
        <p:spPr bwMode="auto">
          <a:xfrm>
            <a:off x="899592" y="622722"/>
            <a:ext cx="2736304" cy="524515"/>
          </a:xfrm>
          <a:prstGeom prst="rect">
            <a:avLst/>
          </a:prstGeom>
          <a:noFill/>
          <a:ln w="9525">
            <a:noFill/>
            <a:miter lim="800000"/>
          </a:ln>
        </p:spPr>
        <p:txBody>
          <a:bodyPr wrap="square">
            <a:spAutoFit/>
          </a:bodyPr>
          <a:lstStyle/>
          <a:p>
            <a:r>
              <a:rPr lang="zh-CN" altLang="en-US" sz="2800" b="0" smtClean="0">
                <a:solidFill>
                  <a:srgbClr val="0000FF"/>
                </a:solidFill>
                <a:latin typeface="微软雅黑" pitchFamily="34" charset="-122"/>
                <a:ea typeface="微软雅黑" pitchFamily="34" charset="-122"/>
              </a:rPr>
              <a:t>拓</a:t>
            </a:r>
            <a:r>
              <a:rPr lang="zh-CN" altLang="en-US" sz="2800" b="0">
                <a:solidFill>
                  <a:srgbClr val="0000FF"/>
                </a:solidFill>
                <a:latin typeface="微软雅黑" pitchFamily="34" charset="-122"/>
                <a:ea typeface="微软雅黑" pitchFamily="34" charset="-122"/>
              </a:rPr>
              <a:t>展</a:t>
            </a:r>
            <a:r>
              <a:rPr lang="en-US" altLang="zh-CN" sz="2800" b="0">
                <a:solidFill>
                  <a:srgbClr val="0000FF"/>
                </a:solidFill>
                <a:latin typeface="微软雅黑" pitchFamily="34" charset="-122"/>
                <a:ea typeface="微软雅黑" pitchFamily="34" charset="-122"/>
              </a:rPr>
              <a:t>2</a:t>
            </a:r>
            <a:r>
              <a:rPr lang="zh-CN" altLang="en-US" sz="2800" b="0">
                <a:solidFill>
                  <a:srgbClr val="0000FF"/>
                </a:solidFill>
                <a:latin typeface="微软雅黑" pitchFamily="34" charset="-122"/>
                <a:ea typeface="微软雅黑" pitchFamily="34" charset="-122"/>
              </a:rPr>
              <a:t>：</a:t>
            </a:r>
          </a:p>
        </p:txBody>
      </p:sp>
      <p:sp>
        <p:nvSpPr>
          <p:cNvPr id="30727" name="Text Box 7"/>
          <p:cNvSpPr txBox="1">
            <a:spLocks noChangeArrowheads="1"/>
          </p:cNvSpPr>
          <p:nvPr/>
        </p:nvSpPr>
        <p:spPr bwMode="auto">
          <a:xfrm>
            <a:off x="611560" y="2138633"/>
            <a:ext cx="8064500" cy="610906"/>
          </a:xfrm>
          <a:prstGeom prst="rect">
            <a:avLst/>
          </a:prstGeom>
          <a:solidFill>
            <a:srgbClr val="45C7C4"/>
          </a:solidFill>
          <a:ln w="25400">
            <a:solidFill>
              <a:schemeClr val="accent1"/>
            </a:solidFill>
            <a:miter lim="800000"/>
          </a:ln>
          <a:effectLst>
            <a:outerShdw dist="107763" dir="2700000" algn="ctr" rotWithShape="0">
              <a:srgbClr val="808080">
                <a:alpha val="50000"/>
              </a:srgbClr>
            </a:outerShdw>
          </a:effectLst>
        </p:spPr>
        <p:txBody>
          <a:bodyPr wrap="square">
            <a:spAutoFit/>
          </a:bodyPr>
          <a:lstStyle/>
          <a:p>
            <a:pPr algn="ctr">
              <a:lnSpc>
                <a:spcPct val="120000"/>
              </a:lnSpc>
            </a:pPr>
            <a:r>
              <a:rPr lang="zh-CN" altLang="en-US" sz="2800">
                <a:solidFill>
                  <a:srgbClr val="FF0000"/>
                </a:solidFill>
                <a:latin typeface="黑体" pitchFamily="49" charset="-122"/>
                <a:ea typeface="黑体" pitchFamily="49" charset="-122"/>
              </a:rPr>
              <a:t>结论：</a:t>
            </a:r>
            <a:r>
              <a:rPr lang="en-US" altLang="zh-CN" sz="2800" i="1">
                <a:solidFill>
                  <a:srgbClr val="FF0000"/>
                </a:solidFill>
                <a:latin typeface="黑体" pitchFamily="49" charset="-122"/>
                <a:ea typeface="黑体" pitchFamily="49" charset="-122"/>
              </a:rPr>
              <a:t>U</a:t>
            </a:r>
            <a:r>
              <a:rPr lang="zh-CN" altLang="en-US" sz="2800" baseline="-25000">
                <a:solidFill>
                  <a:srgbClr val="FF0000"/>
                </a:solidFill>
                <a:latin typeface="黑体" pitchFamily="49" charset="-122"/>
                <a:ea typeface="黑体" pitchFamily="49" charset="-122"/>
              </a:rPr>
              <a:t>实</a:t>
            </a:r>
            <a:r>
              <a:rPr lang="zh-CN" altLang="en-US" sz="2800">
                <a:solidFill>
                  <a:srgbClr val="FF0000"/>
                </a:solidFill>
                <a:latin typeface="黑体" pitchFamily="49" charset="-122"/>
                <a:ea typeface="黑体" pitchFamily="49" charset="-122"/>
              </a:rPr>
              <a:t> </a:t>
            </a:r>
            <a:r>
              <a:rPr lang="en-US" altLang="zh-CN" sz="2800">
                <a:solidFill>
                  <a:srgbClr val="FF0000"/>
                </a:solidFill>
                <a:latin typeface="黑体" pitchFamily="49" charset="-122"/>
                <a:ea typeface="黑体" pitchFamily="49" charset="-122"/>
              </a:rPr>
              <a:t>≠ </a:t>
            </a:r>
            <a:r>
              <a:rPr lang="en-US" altLang="zh-CN" sz="2800" i="1">
                <a:solidFill>
                  <a:srgbClr val="FF0000"/>
                </a:solidFill>
                <a:latin typeface="黑体" pitchFamily="49" charset="-122"/>
                <a:ea typeface="黑体" pitchFamily="49" charset="-122"/>
              </a:rPr>
              <a:t>U</a:t>
            </a:r>
            <a:r>
              <a:rPr lang="zh-CN" altLang="en-US" sz="2800" baseline="-25000">
                <a:solidFill>
                  <a:srgbClr val="FF0000"/>
                </a:solidFill>
                <a:latin typeface="黑体" pitchFamily="49" charset="-122"/>
                <a:ea typeface="黑体" pitchFamily="49" charset="-122"/>
              </a:rPr>
              <a:t>额</a:t>
            </a:r>
            <a:r>
              <a:rPr lang="zh-CN" altLang="en-US" sz="2800">
                <a:solidFill>
                  <a:srgbClr val="FF0000"/>
                </a:solidFill>
                <a:latin typeface="黑体" pitchFamily="49" charset="-122"/>
                <a:ea typeface="黑体" pitchFamily="49" charset="-122"/>
              </a:rPr>
              <a:t> 时，</a:t>
            </a:r>
            <a:r>
              <a:rPr lang="en-US" altLang="zh-CN" sz="2800" i="1">
                <a:solidFill>
                  <a:srgbClr val="FF0000"/>
                </a:solidFill>
                <a:latin typeface="黑体" pitchFamily="49" charset="-122"/>
                <a:ea typeface="黑体" pitchFamily="49" charset="-122"/>
              </a:rPr>
              <a:t>P</a:t>
            </a:r>
            <a:r>
              <a:rPr lang="zh-CN" altLang="en-US" sz="2800" baseline="-25000">
                <a:solidFill>
                  <a:srgbClr val="FF0000"/>
                </a:solidFill>
                <a:latin typeface="黑体" pitchFamily="49" charset="-122"/>
                <a:ea typeface="黑体" pitchFamily="49" charset="-122"/>
              </a:rPr>
              <a:t>额</a:t>
            </a:r>
            <a:r>
              <a:rPr lang="zh-CN" altLang="en-US" sz="2800">
                <a:solidFill>
                  <a:srgbClr val="FF0000"/>
                </a:solidFill>
                <a:latin typeface="黑体" pitchFamily="49" charset="-122"/>
                <a:ea typeface="黑体" pitchFamily="49" charset="-122"/>
              </a:rPr>
              <a:t> 小的灯泡亮。</a:t>
            </a:r>
          </a:p>
        </p:txBody>
      </p:sp>
      <p:sp>
        <p:nvSpPr>
          <p:cNvPr id="8" name="TextBox 5"/>
          <p:cNvSpPr>
            <a:spLocks noChangeArrowheads="1"/>
          </p:cNvSpPr>
          <p:nvPr/>
        </p:nvSpPr>
        <p:spPr bwMode="auto">
          <a:xfrm>
            <a:off x="395536" y="3293612"/>
            <a:ext cx="8424936" cy="1535172"/>
          </a:xfrm>
          <a:prstGeom prst="roundRect">
            <a:avLst>
              <a:gd name="adj" fmla="val 16667"/>
            </a:avLst>
          </a:prstGeom>
          <a:solidFill>
            <a:srgbClr val="008080">
              <a:alpha val="39999"/>
            </a:srgbClr>
          </a:solidFill>
          <a:ln w="28575">
            <a:solidFill>
              <a:srgbClr val="008080"/>
            </a:solidFill>
            <a:round/>
          </a:ln>
        </p:spPr>
        <p:txBody>
          <a:bodyPr wrap="square" lIns="90170" tIns="46990" rIns="90170" bIns="46990">
            <a:spAutoFit/>
          </a:bodyPr>
          <a:lstStyle/>
          <a:p>
            <a:pPr>
              <a:lnSpc>
                <a:spcPct val="150000"/>
              </a:lnSpc>
            </a:pPr>
            <a:r>
              <a:rPr lang="zh-CN" altLang="en-US" sz="2800" smtClean="0">
                <a:latin typeface="黑体" pitchFamily="2" charset="-122"/>
                <a:ea typeface="黑体" pitchFamily="2" charset="-122"/>
              </a:rPr>
              <a:t>　 比较两盏灯的亮度，应比较它们的</a:t>
            </a:r>
            <a:r>
              <a:rPr lang="zh-CN" altLang="en-US" sz="2800" smtClean="0">
                <a:solidFill>
                  <a:srgbClr val="FF0000"/>
                </a:solidFill>
                <a:latin typeface="黑体" pitchFamily="2" charset="-122"/>
                <a:ea typeface="黑体" pitchFamily="2" charset="-122"/>
              </a:rPr>
              <a:t>实际功率</a:t>
            </a:r>
            <a:r>
              <a:rPr lang="zh-CN" altLang="en-US" sz="2800" smtClean="0">
                <a:latin typeface="黑体" pitchFamily="2" charset="-122"/>
                <a:ea typeface="黑体" pitchFamily="2" charset="-122"/>
              </a:rPr>
              <a:t>，</a:t>
            </a:r>
            <a:r>
              <a:rPr lang="zh-CN" altLang="en-US" sz="2800" smtClean="0">
                <a:solidFill>
                  <a:srgbClr val="0000FF"/>
                </a:solidFill>
                <a:latin typeface="黑体" pitchFamily="2" charset="-122"/>
                <a:ea typeface="黑体" pitchFamily="2" charset="-122"/>
              </a:rPr>
              <a:t>实际功率大的灯泡亮</a:t>
            </a:r>
            <a:r>
              <a:rPr lang="zh-CN" altLang="en-US" sz="2800" smtClean="0">
                <a:latin typeface="黑体" pitchFamily="2" charset="-122"/>
                <a:ea typeface="黑体" pitchFamily="2" charset="-122"/>
              </a:rPr>
              <a:t>。</a:t>
            </a:r>
            <a:endParaRPr lang="zh-CN" altLang="en-US" sz="2800"/>
          </a:p>
        </p:txBody>
      </p:sp>
    </p:spTree>
    <p:extLst>
      <p:ext uri="{BB962C8B-B14F-4D97-AF65-F5344CB8AC3E}">
        <p14:creationId xmlns:p14="http://schemas.microsoft.com/office/powerpoint/2010/main" val="136478974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2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7" grpId="0" animBg="1"/>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9"/>
          <p:cNvSpPr txBox="1">
            <a:spLocks noChangeArrowheads="1"/>
          </p:cNvSpPr>
          <p:nvPr/>
        </p:nvSpPr>
        <p:spPr bwMode="auto">
          <a:xfrm>
            <a:off x="395536" y="1128025"/>
            <a:ext cx="8495854" cy="1384995"/>
          </a:xfrm>
          <a:prstGeom prst="rect">
            <a:avLst/>
          </a:prstGeom>
          <a:noFill/>
          <a:ln w="9525" algn="ctr">
            <a:noFill/>
            <a:miter lim="800000"/>
          </a:ln>
          <a:effectLst/>
        </p:spPr>
        <p:txBody>
          <a:bodyPr wrap="square">
            <a:spAutoFit/>
          </a:bodyPr>
          <a:lstStyle/>
          <a:p>
            <a:pPr indent="457200">
              <a:lnSpc>
                <a:spcPct val="150000"/>
              </a:lnSpc>
            </a:pPr>
            <a:r>
              <a:rPr kumimoji="1" lang="zh-CN" altLang="en-US" sz="2800" smtClean="0">
                <a:latin typeface="黑体" pitchFamily="49" charset="-122"/>
                <a:ea typeface="黑体" pitchFamily="49" charset="-122"/>
              </a:rPr>
              <a:t>如</a:t>
            </a:r>
            <a:r>
              <a:rPr kumimoji="1" lang="zh-CN" altLang="en-US" sz="2800">
                <a:latin typeface="黑体" pitchFamily="49" charset="-122"/>
                <a:ea typeface="黑体" pitchFamily="49" charset="-122"/>
              </a:rPr>
              <a:t>何利用电能表测量出家庭电路中灯泡的额定电功率？</a:t>
            </a:r>
          </a:p>
        </p:txBody>
      </p:sp>
      <p:pic>
        <p:nvPicPr>
          <p:cNvPr id="5" name="Picture 8" descr="图片2"/>
          <p:cNvPicPr>
            <a:picLocks noChangeAspect="1" noChangeArrowheads="1"/>
          </p:cNvPicPr>
          <p:nvPr/>
        </p:nvPicPr>
        <p:blipFill>
          <a:blip r:embed="rId2"/>
          <a:stretch>
            <a:fillRect/>
          </a:stretch>
        </p:blipFill>
        <p:spPr bwMode="auto">
          <a:xfrm>
            <a:off x="5508104" y="2066447"/>
            <a:ext cx="2232248" cy="266509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Picture 2" descr="https://timgsa.baidu.com/timg?image&amp;quality=80&amp;size=b9999_10000&amp;sec=1594210779502&amp;di=9e28f4f16316f7fe7318f93dff06e21d&amp;imgtype=0&amp;src=http%3A%2F%2Fimg2.imgtn.bdimg.com%2Fit%2Fu%3D1713262222%2C1685007847%26fm%3D214%26gp%3D0.jpg"/>
          <p:cNvPicPr>
            <a:picLocks noChangeAspect="1" noChangeArrowheads="1"/>
          </p:cNvPicPr>
          <p:nvPr/>
        </p:nvPicPr>
        <p:blipFill>
          <a:blip r:embed="rId3"/>
          <a:srcRect l="13545" t="6489" r="24149" b="7538"/>
          <a:stretch>
            <a:fillRect/>
          </a:stretch>
        </p:blipFill>
        <p:spPr bwMode="auto">
          <a:xfrm>
            <a:off x="2123728" y="2066446"/>
            <a:ext cx="2304256" cy="266147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7" name="Rectangle 5"/>
          <p:cNvSpPr>
            <a:spLocks noChangeArrowheads="1"/>
          </p:cNvSpPr>
          <p:nvPr/>
        </p:nvSpPr>
        <p:spPr bwMode="auto">
          <a:xfrm>
            <a:off x="971600" y="550535"/>
            <a:ext cx="5256584" cy="524515"/>
          </a:xfrm>
          <a:prstGeom prst="rect">
            <a:avLst/>
          </a:prstGeom>
          <a:noFill/>
          <a:ln w="9525">
            <a:noFill/>
            <a:miter lim="800000"/>
          </a:ln>
        </p:spPr>
        <p:txBody>
          <a:bodyPr wrap="square">
            <a:spAutoFit/>
          </a:bodyPr>
          <a:lstStyle/>
          <a:p>
            <a:r>
              <a:rPr lang="zh-CN" altLang="en-US" sz="2800" smtClean="0">
                <a:solidFill>
                  <a:srgbClr val="0000FF"/>
                </a:solidFill>
                <a:latin typeface="微软雅黑" pitchFamily="34" charset="-122"/>
                <a:ea typeface="微软雅黑" pitchFamily="34" charset="-122"/>
              </a:rPr>
              <a:t>拓展</a:t>
            </a:r>
            <a:r>
              <a:rPr lang="en-US" altLang="zh-CN" sz="2800" smtClean="0">
                <a:solidFill>
                  <a:srgbClr val="0000FF"/>
                </a:solidFill>
                <a:latin typeface="微软雅黑" pitchFamily="34" charset="-122"/>
                <a:ea typeface="微软雅黑" pitchFamily="34" charset="-122"/>
              </a:rPr>
              <a:t>3</a:t>
            </a:r>
            <a:r>
              <a:rPr lang="zh-CN" altLang="en-US" sz="2800" smtClean="0">
                <a:solidFill>
                  <a:srgbClr val="0000FF"/>
                </a:solidFill>
                <a:latin typeface="微软雅黑" pitchFamily="34" charset="-122"/>
                <a:ea typeface="微软雅黑" pitchFamily="34" charset="-122"/>
              </a:rPr>
              <a:t>：</a:t>
            </a:r>
            <a:r>
              <a:rPr lang="zh-CN" altLang="en-US" sz="2800" noProof="1" smtClean="0">
                <a:solidFill>
                  <a:srgbClr val="0000FF"/>
                </a:solidFill>
                <a:latin typeface="微软雅黑" pitchFamily="34" charset="-122"/>
                <a:ea typeface="微软雅黑" pitchFamily="34" charset="-122"/>
                <a:cs typeface="+mn-ea"/>
                <a:sym typeface="+mn-ea"/>
              </a:rPr>
              <a:t>特殊方法测量电功率</a:t>
            </a:r>
            <a:endParaRPr lang="zh-CN" altLang="en-US" sz="280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4128022795"/>
      </p:ext>
    </p:extLst>
  </p:cSld>
  <p:clrMapOvr>
    <a:masterClrMapping/>
  </p:clrMapOvr>
  <p:transition>
    <p:blinds/>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0"/>
          <p:cNvPicPr>
            <a:picLocks noChangeAspect="1" noChangeArrowheads="1"/>
          </p:cNvPicPr>
          <p:nvPr/>
        </p:nvPicPr>
        <p:blipFill>
          <a:blip r:embed="rId2"/>
          <a:srcRect b="10763"/>
          <a:stretch>
            <a:fillRect/>
          </a:stretch>
        </p:blipFill>
        <p:spPr bwMode="auto">
          <a:xfrm>
            <a:off x="539552" y="622722"/>
            <a:ext cx="8112281" cy="3681498"/>
          </a:xfrm>
          <a:prstGeom prst="rect">
            <a:avLst/>
          </a:prstGeom>
          <a:noFill/>
          <a:ln w="9525">
            <a:noFill/>
            <a:miter lim="800000"/>
          </a:ln>
        </p:spPr>
      </p:pic>
    </p:spTree>
    <p:extLst>
      <p:ext uri="{BB962C8B-B14F-4D97-AF65-F5344CB8AC3E}">
        <p14:creationId xmlns:p14="http://schemas.microsoft.com/office/powerpoint/2010/main" val="30160835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文本框 52226"/>
          <p:cNvSpPr txBox="1">
            <a:spLocks noChangeArrowheads="1"/>
          </p:cNvSpPr>
          <p:nvPr/>
        </p:nvSpPr>
        <p:spPr bwMode="auto">
          <a:xfrm>
            <a:off x="1979710" y="1832004"/>
            <a:ext cx="2159000" cy="462808"/>
          </a:xfrm>
          <a:prstGeom prst="rect">
            <a:avLst/>
          </a:prstGeom>
          <a:noFill/>
          <a:ln w="9525">
            <a:noFill/>
            <a:miter lim="800000"/>
          </a:ln>
        </p:spPr>
        <p:txBody>
          <a:bodyPr>
            <a:spAutoFit/>
          </a:bodyPr>
          <a:lstStyle/>
          <a:p>
            <a:pPr>
              <a:spcBef>
                <a:spcPct val="50000"/>
              </a:spcBef>
            </a:pPr>
            <a:r>
              <a:rPr lang="zh-CN" altLang="en-US" sz="2400" b="0">
                <a:solidFill>
                  <a:srgbClr val="000000"/>
                </a:solidFill>
                <a:latin typeface="Times New Roman" pitchFamily="18" charset="0"/>
                <a:ea typeface="黑体" pitchFamily="49" charset="-122"/>
              </a:rPr>
              <a:t>实验原理：</a:t>
            </a:r>
          </a:p>
        </p:txBody>
      </p:sp>
      <p:sp>
        <p:nvSpPr>
          <p:cNvPr id="52228" name="文本框 52227"/>
          <p:cNvSpPr txBox="1">
            <a:spLocks noChangeArrowheads="1"/>
          </p:cNvSpPr>
          <p:nvPr/>
        </p:nvSpPr>
        <p:spPr bwMode="auto">
          <a:xfrm>
            <a:off x="3780038" y="1044277"/>
            <a:ext cx="2808287" cy="462808"/>
          </a:xfrm>
          <a:prstGeom prst="rect">
            <a:avLst/>
          </a:prstGeom>
          <a:noFill/>
          <a:ln w="9525">
            <a:noFill/>
            <a:miter lim="800000"/>
          </a:ln>
        </p:spPr>
        <p:txBody>
          <a:bodyPr>
            <a:spAutoFit/>
          </a:bodyPr>
          <a:lstStyle/>
          <a:p>
            <a:pPr>
              <a:spcBef>
                <a:spcPct val="50000"/>
              </a:spcBef>
            </a:pPr>
            <a:r>
              <a:rPr lang="zh-CN" altLang="en-US" sz="2400" b="0">
                <a:solidFill>
                  <a:srgbClr val="080808"/>
                </a:solidFill>
                <a:latin typeface="Times New Roman" pitchFamily="18" charset="0"/>
                <a:ea typeface="黑体" pitchFamily="49" charset="-122"/>
              </a:rPr>
              <a:t>伏安法</a:t>
            </a:r>
          </a:p>
        </p:txBody>
      </p:sp>
      <p:sp>
        <p:nvSpPr>
          <p:cNvPr id="32771" name="文本框 52228"/>
          <p:cNvSpPr txBox="1">
            <a:spLocks noChangeArrowheads="1"/>
          </p:cNvSpPr>
          <p:nvPr/>
        </p:nvSpPr>
        <p:spPr bwMode="auto">
          <a:xfrm>
            <a:off x="1979712" y="1130726"/>
            <a:ext cx="1800200" cy="462808"/>
          </a:xfrm>
          <a:prstGeom prst="rect">
            <a:avLst/>
          </a:prstGeom>
          <a:noFill/>
          <a:ln w="9525">
            <a:noFill/>
            <a:miter lim="800000"/>
          </a:ln>
        </p:spPr>
        <p:txBody>
          <a:bodyPr wrap="square">
            <a:spAutoFit/>
          </a:bodyPr>
          <a:lstStyle/>
          <a:p>
            <a:pPr>
              <a:spcBef>
                <a:spcPct val="50000"/>
              </a:spcBef>
            </a:pPr>
            <a:r>
              <a:rPr lang="zh-CN" altLang="en-US" sz="2400" b="0">
                <a:solidFill>
                  <a:srgbClr val="000000"/>
                </a:solidFill>
                <a:latin typeface="Times New Roman" pitchFamily="18" charset="0"/>
                <a:ea typeface="黑体" pitchFamily="49" charset="-122"/>
              </a:rPr>
              <a:t>实验方法：</a:t>
            </a:r>
          </a:p>
        </p:txBody>
      </p:sp>
      <p:sp>
        <p:nvSpPr>
          <p:cNvPr id="32772" name="左大括号 52230"/>
          <p:cNvSpPr/>
          <p:nvPr/>
        </p:nvSpPr>
        <p:spPr bwMode="auto">
          <a:xfrm>
            <a:off x="1547665" y="1272398"/>
            <a:ext cx="360363" cy="2790825"/>
          </a:xfrm>
          <a:prstGeom prst="leftBrace">
            <a:avLst>
              <a:gd name="adj1" fmla="val 108853"/>
              <a:gd name="adj2" fmla="val 50000"/>
            </a:avLst>
          </a:prstGeom>
          <a:noFill/>
          <a:ln w="38100">
            <a:solidFill>
              <a:schemeClr val="tx1"/>
            </a:solidFill>
            <a:round/>
          </a:ln>
        </p:spPr>
        <p:txBody>
          <a:bodyPr/>
          <a:lstStyle/>
          <a:p>
            <a:endParaRPr lang="zh-CN" altLang="en-US" sz="2400" b="0">
              <a:latin typeface="Times New Roman" panose="02020603050405020304" pitchFamily="18" charset="0"/>
              <a:ea typeface="黑体" pitchFamily="49" charset="-122"/>
            </a:endParaRPr>
          </a:p>
        </p:txBody>
      </p:sp>
      <p:sp>
        <p:nvSpPr>
          <p:cNvPr id="32773" name="文本框 52231"/>
          <p:cNvSpPr txBox="1">
            <a:spLocks noChangeArrowheads="1"/>
          </p:cNvSpPr>
          <p:nvPr/>
        </p:nvSpPr>
        <p:spPr bwMode="auto">
          <a:xfrm>
            <a:off x="1979710" y="2588051"/>
            <a:ext cx="2411412" cy="462808"/>
          </a:xfrm>
          <a:prstGeom prst="rect">
            <a:avLst/>
          </a:prstGeom>
          <a:noFill/>
          <a:ln w="9525">
            <a:noFill/>
            <a:miter lim="800000"/>
          </a:ln>
        </p:spPr>
        <p:txBody>
          <a:bodyPr>
            <a:spAutoFit/>
          </a:bodyPr>
          <a:lstStyle/>
          <a:p>
            <a:pPr>
              <a:spcBef>
                <a:spcPct val="50000"/>
              </a:spcBef>
            </a:pPr>
            <a:r>
              <a:rPr lang="zh-CN" altLang="en-US" sz="2400" b="0">
                <a:solidFill>
                  <a:srgbClr val="000000"/>
                </a:solidFill>
                <a:latin typeface="Times New Roman" pitchFamily="18" charset="0"/>
                <a:ea typeface="黑体" pitchFamily="49" charset="-122"/>
              </a:rPr>
              <a:t>注意事项：</a:t>
            </a:r>
          </a:p>
        </p:txBody>
      </p:sp>
      <p:sp>
        <p:nvSpPr>
          <p:cNvPr id="52233" name="文本框 52232"/>
          <p:cNvSpPr txBox="1">
            <a:spLocks noChangeArrowheads="1"/>
          </p:cNvSpPr>
          <p:nvPr/>
        </p:nvSpPr>
        <p:spPr bwMode="auto">
          <a:xfrm>
            <a:off x="3707013" y="2501601"/>
            <a:ext cx="4681537" cy="833054"/>
          </a:xfrm>
          <a:prstGeom prst="rect">
            <a:avLst/>
          </a:prstGeom>
          <a:noFill/>
          <a:ln w="9525">
            <a:noFill/>
            <a:miter lim="800000"/>
          </a:ln>
        </p:spPr>
        <p:txBody>
          <a:bodyPr>
            <a:spAutoFit/>
          </a:bodyPr>
          <a:lstStyle/>
          <a:p>
            <a:pPr>
              <a:spcBef>
                <a:spcPct val="50000"/>
              </a:spcBef>
            </a:pPr>
            <a:r>
              <a:rPr lang="zh-CN" altLang="en-US" sz="2400" b="0">
                <a:solidFill>
                  <a:srgbClr val="080808"/>
                </a:solidFill>
                <a:latin typeface="Times New Roman" pitchFamily="18" charset="0"/>
                <a:ea typeface="黑体" pitchFamily="49" charset="-122"/>
              </a:rPr>
              <a:t>电压表、电流表、滑动变阻器的连接和使用</a:t>
            </a:r>
          </a:p>
        </p:txBody>
      </p:sp>
      <p:sp>
        <p:nvSpPr>
          <p:cNvPr id="32775" name="文本框 52233"/>
          <p:cNvSpPr txBox="1">
            <a:spLocks noChangeArrowheads="1"/>
          </p:cNvSpPr>
          <p:nvPr/>
        </p:nvSpPr>
        <p:spPr bwMode="auto">
          <a:xfrm>
            <a:off x="1979712" y="3798916"/>
            <a:ext cx="1800200" cy="462808"/>
          </a:xfrm>
          <a:prstGeom prst="rect">
            <a:avLst/>
          </a:prstGeom>
          <a:noFill/>
          <a:ln w="9525">
            <a:noFill/>
            <a:miter lim="800000"/>
          </a:ln>
        </p:spPr>
        <p:txBody>
          <a:bodyPr wrap="square">
            <a:spAutoFit/>
          </a:bodyPr>
          <a:lstStyle/>
          <a:p>
            <a:pPr>
              <a:spcBef>
                <a:spcPct val="50000"/>
              </a:spcBef>
            </a:pPr>
            <a:r>
              <a:rPr lang="zh-CN" altLang="en-US" sz="2400" b="0">
                <a:solidFill>
                  <a:srgbClr val="080808"/>
                </a:solidFill>
                <a:latin typeface="Times New Roman" pitchFamily="18" charset="0"/>
                <a:ea typeface="黑体" pitchFamily="49" charset="-122"/>
              </a:rPr>
              <a:t>实验结论：</a:t>
            </a:r>
          </a:p>
        </p:txBody>
      </p:sp>
      <p:sp>
        <p:nvSpPr>
          <p:cNvPr id="52235" name="文本框 52234"/>
          <p:cNvSpPr txBox="1">
            <a:spLocks noChangeArrowheads="1"/>
          </p:cNvSpPr>
          <p:nvPr/>
        </p:nvSpPr>
        <p:spPr bwMode="auto">
          <a:xfrm>
            <a:off x="3635573" y="3738661"/>
            <a:ext cx="4997450" cy="462808"/>
          </a:xfrm>
          <a:prstGeom prst="rect">
            <a:avLst/>
          </a:prstGeom>
          <a:noFill/>
          <a:ln w="9525">
            <a:noFill/>
            <a:miter lim="800000"/>
          </a:ln>
        </p:spPr>
        <p:txBody>
          <a:bodyPr>
            <a:spAutoFit/>
          </a:bodyPr>
          <a:lstStyle/>
          <a:p>
            <a:pPr>
              <a:spcBef>
                <a:spcPct val="50000"/>
              </a:spcBef>
            </a:pPr>
            <a:r>
              <a:rPr lang="zh-CN" altLang="en-US" sz="2400" b="0">
                <a:solidFill>
                  <a:srgbClr val="080808"/>
                </a:solidFill>
                <a:latin typeface="Times New Roman" pitchFamily="18" charset="0"/>
                <a:ea typeface="黑体" pitchFamily="49" charset="-122"/>
              </a:rPr>
              <a:t>小灯泡亮度随功率的改变而改变</a:t>
            </a:r>
          </a:p>
        </p:txBody>
      </p:sp>
      <p:sp>
        <p:nvSpPr>
          <p:cNvPr id="52236" name="矩形 52235"/>
          <p:cNvSpPr>
            <a:spLocks noChangeArrowheads="1"/>
          </p:cNvSpPr>
          <p:nvPr/>
        </p:nvSpPr>
        <p:spPr bwMode="auto">
          <a:xfrm>
            <a:off x="3779912" y="1777702"/>
            <a:ext cx="1873250" cy="462808"/>
          </a:xfrm>
          <a:prstGeom prst="rect">
            <a:avLst/>
          </a:prstGeom>
          <a:noFill/>
          <a:ln w="9525">
            <a:noFill/>
            <a:miter lim="800000"/>
          </a:ln>
        </p:spPr>
        <p:txBody>
          <a:bodyPr>
            <a:spAutoFit/>
          </a:bodyPr>
          <a:lstStyle/>
          <a:p>
            <a:pPr>
              <a:spcBef>
                <a:spcPct val="50000"/>
              </a:spcBef>
            </a:pPr>
            <a:r>
              <a:rPr lang="en-US" altLang="zh-CN" sz="2400" i="1">
                <a:solidFill>
                  <a:srgbClr val="080808"/>
                </a:solidFill>
                <a:latin typeface="Times New Roman" pitchFamily="18" charset="0"/>
                <a:ea typeface="黑体" pitchFamily="49" charset="-122"/>
              </a:rPr>
              <a:t>P=UI</a:t>
            </a:r>
          </a:p>
        </p:txBody>
      </p:sp>
      <p:sp>
        <p:nvSpPr>
          <p:cNvPr id="32779" name="文本框 52228"/>
          <p:cNvSpPr txBox="1">
            <a:spLocks noChangeArrowheads="1"/>
          </p:cNvSpPr>
          <p:nvPr/>
        </p:nvSpPr>
        <p:spPr bwMode="auto">
          <a:xfrm>
            <a:off x="827585" y="1128025"/>
            <a:ext cx="561975" cy="3054530"/>
          </a:xfrm>
          <a:prstGeom prst="rect">
            <a:avLst/>
          </a:prstGeom>
          <a:noFill/>
          <a:ln w="9525">
            <a:noFill/>
            <a:miter lim="800000"/>
          </a:ln>
        </p:spPr>
        <p:txBody>
          <a:bodyPr>
            <a:spAutoFit/>
          </a:bodyPr>
          <a:lstStyle/>
          <a:p>
            <a:pPr>
              <a:spcBef>
                <a:spcPct val="50000"/>
              </a:spcBef>
            </a:pPr>
            <a:r>
              <a:rPr lang="zh-CN" altLang="zh-CN" sz="2400" b="0">
                <a:solidFill>
                  <a:srgbClr val="000000"/>
                </a:solidFill>
                <a:latin typeface="Times New Roman" pitchFamily="18" charset="0"/>
                <a:ea typeface="黑体" pitchFamily="49" charset="-122"/>
              </a:rPr>
              <a:t>测量小灯泡的功率</a:t>
            </a:r>
          </a:p>
        </p:txBody>
      </p:sp>
      <p:sp>
        <p:nvSpPr>
          <p:cNvPr id="13" name="Shape 108"/>
          <p:cNvSpPr/>
          <p:nvPr/>
        </p:nvSpPr>
        <p:spPr>
          <a:xfrm>
            <a:off x="99926" y="100953"/>
            <a:ext cx="546343" cy="560698"/>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charset="-122"/>
                <a:ea typeface="微软雅黑"/>
                <a:cs typeface="微软雅黑" panose="020B0503020204020204" charset="-122"/>
                <a:sym typeface="微软雅黑" charset="-122"/>
              </a:defRPr>
            </a:pPr>
            <a:endParaRPr kumimoji="0" sz="1800" b="0" i="0" u="none" strike="noStrike" kern="0" cap="none" spc="0" normalizeH="0" baseline="0" noProof="0">
              <a:ln>
                <a:noFill/>
              </a:ln>
              <a:solidFill>
                <a:sysClr val="windowText" lastClr="000000"/>
              </a:solidFill>
              <a:effectLst/>
              <a:uLnTx/>
              <a:uFillTx/>
              <a:latin typeface="微软雅黑" charset="-122"/>
              <a:ea typeface="微软雅黑"/>
              <a:sym typeface="微软雅黑" charset="-122"/>
            </a:endParaRPr>
          </a:p>
        </p:txBody>
      </p:sp>
      <p:sp>
        <p:nvSpPr>
          <p:cNvPr id="14" name="Shape 112"/>
          <p:cNvSpPr/>
          <p:nvPr/>
        </p:nvSpPr>
        <p:spPr>
          <a:xfrm>
            <a:off x="116878" y="137843"/>
            <a:ext cx="591267" cy="524515"/>
          </a:xfrm>
          <a:prstGeom prst="rect">
            <a:avLst/>
          </a:prstGeom>
          <a:ln w="12700">
            <a:miter lim="400000"/>
          </a:ln>
        </p:spPr>
        <p:txBody>
          <a:bodyPr wrap="square" lIns="45719" rIns="45719">
            <a:spAutoFit/>
          </a:bodyPr>
          <a:lstStyle>
            <a:lvl1pPr algn="ctr">
              <a:defRPr sz="1000">
                <a:solidFill>
                  <a:srgbClr val="FFFFFF"/>
                </a:solidFill>
                <a:latin typeface="微软雅黑" charset="-122"/>
                <a:ea typeface="微软雅黑"/>
                <a:cs typeface="微软雅黑" panose="020B0503020204020204" charset="-122"/>
                <a:sym typeface="微软雅黑"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28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charset="-122"/>
              </a:rPr>
              <a:t>3</a:t>
            </a:r>
            <a:endParaRPr kumimoji="0" sz="28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charset="-122"/>
            </a:endParaRPr>
          </a:p>
        </p:txBody>
      </p:sp>
      <p:sp>
        <p:nvSpPr>
          <p:cNvPr id="15" name="文本框 1"/>
          <p:cNvSpPr txBox="1"/>
          <p:nvPr/>
        </p:nvSpPr>
        <p:spPr>
          <a:xfrm>
            <a:off x="867205" y="155952"/>
            <a:ext cx="1118253" cy="40109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ct val="0"/>
              </a:spcBef>
              <a:spcAft>
                <a:spcPct val="0"/>
              </a:spcAft>
              <a:buClrTx/>
              <a:buSzTx/>
              <a:buFontTx/>
              <a:buNone/>
              <a:defRPr/>
            </a:pPr>
            <a:r>
              <a:rPr kumimoji="0" lang="zh-CN" altLang="en-US" sz="2000" b="1" i="0" u="none" strike="noStrike" kern="0" cap="none" spc="0" normalizeH="0" baseline="0" noProof="0" smtClean="0">
                <a:ln>
                  <a:noFill/>
                </a:ln>
                <a:solidFill>
                  <a:srgbClr val="000000"/>
                </a:solidFill>
                <a:effectLst/>
                <a:uLnTx/>
                <a:uFillTx/>
                <a:latin typeface="微软雅黑" charset="-122"/>
                <a:ea typeface="微软雅黑"/>
                <a:cs typeface="Arial"/>
                <a:sym typeface="Arial"/>
              </a:rPr>
              <a:t>课堂小结</a:t>
            </a:r>
            <a:endParaRPr kumimoji="0" lang="zh-CN" altLang="en-US" sz="2000" b="1" i="0" u="none" strike="noStrike" kern="0" cap="none" spc="0" normalizeH="0" baseline="0" noProof="0">
              <a:ln>
                <a:noFill/>
              </a:ln>
              <a:solidFill>
                <a:srgbClr val="000000"/>
              </a:solidFill>
              <a:effectLst/>
              <a:uLnTx/>
              <a:uFillTx/>
              <a:latin typeface="微软雅黑" charset="-122"/>
              <a:ea typeface="微软雅黑"/>
              <a:cs typeface="Arial"/>
              <a:sym typeface="Arial"/>
            </a:endParaRPr>
          </a:p>
        </p:txBody>
      </p:sp>
      <p:cxnSp>
        <p:nvCxnSpPr>
          <p:cNvPr id="16" name="直接连接符 15"/>
          <p:cNvCxnSpPr/>
          <p:nvPr/>
        </p:nvCxnSpPr>
        <p:spPr>
          <a:xfrm>
            <a:off x="819243" y="571850"/>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21854506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2228"/>
                                        </p:tgtEl>
                                        <p:attrNameLst>
                                          <p:attrName>style.visibility</p:attrName>
                                        </p:attrNameLst>
                                      </p:cBhvr>
                                      <p:to>
                                        <p:strVal val="visible"/>
                                      </p:to>
                                    </p:set>
                                    <p:animEffect transition="in" filter="checkerboard(across)">
                                      <p:cBhvr>
                                        <p:cTn id="7" dur="500"/>
                                        <p:tgtEl>
                                          <p:spTgt spid="5222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2236"/>
                                        </p:tgtEl>
                                        <p:attrNameLst>
                                          <p:attrName>style.visibility</p:attrName>
                                        </p:attrNameLst>
                                      </p:cBhvr>
                                      <p:to>
                                        <p:strVal val="visible"/>
                                      </p:to>
                                    </p:set>
                                    <p:animEffect transition="in" filter="randombar(horizontal)">
                                      <p:cBhvr>
                                        <p:cTn id="12" dur="500"/>
                                        <p:tgtEl>
                                          <p:spTgt spid="5223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2233"/>
                                        </p:tgtEl>
                                        <p:attrNameLst>
                                          <p:attrName>style.visibility</p:attrName>
                                        </p:attrNameLst>
                                      </p:cBhvr>
                                      <p:to>
                                        <p:strVal val="visible"/>
                                      </p:to>
                                    </p:set>
                                    <p:animEffect transition="in" filter="checkerboard(across)">
                                      <p:cBhvr>
                                        <p:cTn id="17" dur="500"/>
                                        <p:tgtEl>
                                          <p:spTgt spid="5223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52235"/>
                                        </p:tgtEl>
                                        <p:attrNameLst>
                                          <p:attrName>style.visibility</p:attrName>
                                        </p:attrNameLst>
                                      </p:cBhvr>
                                      <p:to>
                                        <p:strVal val="visible"/>
                                      </p:to>
                                    </p:set>
                                    <p:animEffect transition="in" filter="checkerboard(across)">
                                      <p:cBhvr>
                                        <p:cTn id="22" dur="500"/>
                                        <p:tgtEl>
                                          <p:spTgt spid="52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8" grpId="0"/>
      <p:bldP spid="52233" grpId="0"/>
      <p:bldP spid="52235" grpId="0"/>
      <p:bldP spid="5223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08"/>
          <p:cNvSpPr/>
          <p:nvPr/>
        </p:nvSpPr>
        <p:spPr>
          <a:xfrm>
            <a:off x="99926" y="100953"/>
            <a:ext cx="546343" cy="560698"/>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charset="-122"/>
                <a:ea typeface="微软雅黑"/>
                <a:cs typeface="微软雅黑" panose="020B0503020204020204" charset="-122"/>
                <a:sym typeface="微软雅黑" charset="-122"/>
              </a:defRPr>
            </a:pPr>
            <a:endParaRPr kumimoji="0" sz="1800" b="0" i="0" u="none" strike="noStrike" kern="0" cap="none" spc="0" normalizeH="0" baseline="0" noProof="0">
              <a:ln>
                <a:noFill/>
              </a:ln>
              <a:solidFill>
                <a:sysClr val="windowText" lastClr="000000"/>
              </a:solidFill>
              <a:effectLst/>
              <a:uLnTx/>
              <a:uFillTx/>
              <a:latin typeface="微软雅黑" charset="-122"/>
              <a:ea typeface="微软雅黑"/>
              <a:sym typeface="微软雅黑" charset="-122"/>
            </a:endParaRPr>
          </a:p>
        </p:txBody>
      </p:sp>
      <p:sp>
        <p:nvSpPr>
          <p:cNvPr id="3" name="Shape 112"/>
          <p:cNvSpPr/>
          <p:nvPr/>
        </p:nvSpPr>
        <p:spPr>
          <a:xfrm>
            <a:off x="89377" y="137844"/>
            <a:ext cx="576140" cy="524514"/>
          </a:xfrm>
          <a:prstGeom prst="rect">
            <a:avLst/>
          </a:prstGeom>
          <a:ln w="12700">
            <a:miter lim="400000"/>
          </a:ln>
        </p:spPr>
        <p:txBody>
          <a:bodyPr wrap="square" lIns="45719" rIns="45719">
            <a:spAutoFit/>
          </a:bodyPr>
          <a:lstStyle>
            <a:lvl1pPr algn="ctr">
              <a:defRPr sz="1000">
                <a:solidFill>
                  <a:srgbClr val="FFFFFF"/>
                </a:solidFill>
                <a:latin typeface="微软雅黑" charset="-122"/>
                <a:ea typeface="微软雅黑"/>
                <a:cs typeface="微软雅黑" panose="020B0503020204020204" charset="-122"/>
                <a:sym typeface="微软雅黑"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28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charset="-122"/>
              </a:rPr>
              <a:t>4</a:t>
            </a:r>
            <a:endParaRPr kumimoji="0" sz="28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charset="-122"/>
            </a:endParaRPr>
          </a:p>
        </p:txBody>
      </p:sp>
      <p:sp>
        <p:nvSpPr>
          <p:cNvPr id="4" name="文本框 1"/>
          <p:cNvSpPr txBox="1"/>
          <p:nvPr/>
        </p:nvSpPr>
        <p:spPr>
          <a:xfrm>
            <a:off x="867205" y="155952"/>
            <a:ext cx="1118253" cy="40109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ct val="0"/>
              </a:spcBef>
              <a:spcAft>
                <a:spcPct val="0"/>
              </a:spcAft>
              <a:buClrTx/>
              <a:buSzTx/>
              <a:buFontTx/>
              <a:buNone/>
              <a:defRPr/>
            </a:pPr>
            <a:r>
              <a:rPr kumimoji="0" lang="zh-CN" altLang="en-US" sz="2000" b="1" i="0" u="none" strike="noStrike" kern="0" cap="none" spc="0" normalizeH="0" baseline="0" noProof="0" smtClean="0">
                <a:ln>
                  <a:noFill/>
                </a:ln>
                <a:solidFill>
                  <a:srgbClr val="000000"/>
                </a:solidFill>
                <a:effectLst/>
                <a:uLnTx/>
                <a:uFillTx/>
                <a:latin typeface="微软雅黑" charset="-122"/>
                <a:ea typeface="微软雅黑"/>
                <a:cs typeface="Arial"/>
                <a:sym typeface="Arial"/>
              </a:rPr>
              <a:t>课堂</a:t>
            </a:r>
            <a:r>
              <a:rPr lang="zh-CN" altLang="en-US" sz="2000" b="1" smtClean="0">
                <a:solidFill>
                  <a:srgbClr val="000000"/>
                </a:solidFill>
                <a:latin typeface="微软雅黑" charset="-122"/>
                <a:ea typeface="微软雅黑"/>
              </a:rPr>
              <a:t>练习</a:t>
            </a:r>
            <a:endParaRPr kumimoji="0" lang="zh-CN" altLang="en-US" sz="2000" b="1" i="0" u="none" strike="noStrike" kern="0" cap="none" spc="0" normalizeH="0" baseline="0" noProof="0">
              <a:ln>
                <a:noFill/>
              </a:ln>
              <a:solidFill>
                <a:srgbClr val="000000"/>
              </a:solidFill>
              <a:effectLst/>
              <a:uLnTx/>
              <a:uFillTx/>
              <a:latin typeface="微软雅黑" charset="-122"/>
              <a:ea typeface="微软雅黑"/>
              <a:cs typeface="Arial"/>
              <a:sym typeface="Arial"/>
            </a:endParaRPr>
          </a:p>
        </p:txBody>
      </p:sp>
      <p:cxnSp>
        <p:nvCxnSpPr>
          <p:cNvPr id="5" name="直接连接符 4"/>
          <p:cNvCxnSpPr/>
          <p:nvPr/>
        </p:nvCxnSpPr>
        <p:spPr>
          <a:xfrm>
            <a:off x="819243" y="571850"/>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8" name="矩形 7"/>
          <p:cNvSpPr/>
          <p:nvPr/>
        </p:nvSpPr>
        <p:spPr>
          <a:xfrm>
            <a:off x="395536" y="1055839"/>
            <a:ext cx="8424936" cy="2314038"/>
          </a:xfrm>
          <a:prstGeom prst="rect">
            <a:avLst/>
          </a:prstGeom>
        </p:spPr>
        <p:txBody>
          <a:bodyPr wrap="square">
            <a:spAutoFit/>
          </a:bodyPr>
          <a:lstStyle/>
          <a:p>
            <a:pPr>
              <a:lnSpc>
                <a:spcPct val="150000"/>
              </a:lnSpc>
            </a:pPr>
            <a:r>
              <a:rPr lang="en-US" altLang="zh-CN" sz="2400" b="1" dirty="0" smtClean="0"/>
              <a:t>1</a:t>
            </a:r>
            <a:r>
              <a:rPr lang="zh-CN" altLang="zh-CN" sz="2400" b="1" dirty="0" smtClean="0"/>
              <a:t>．（</a:t>
            </a:r>
            <a:r>
              <a:rPr lang="en-US" altLang="zh-CN" sz="2400" b="1" dirty="0" smtClean="0"/>
              <a:t>2021</a:t>
            </a:r>
            <a:r>
              <a:rPr lang="zh-CN" altLang="zh-CN" sz="2400" b="1" dirty="0" smtClean="0"/>
              <a:t>秋</a:t>
            </a:r>
            <a:r>
              <a:rPr lang="zh-CN" altLang="zh-CN" sz="2400" b="1" dirty="0" smtClean="0"/>
              <a:t>•福田区月考）</a:t>
            </a:r>
            <a:r>
              <a:rPr lang="zh-CN" altLang="zh-CN" sz="2400" dirty="0" smtClean="0"/>
              <a:t>在“测量小灯泡电功率”的实验中，当用手移动变阻器滑片时，眼睛应观察（　　）</a:t>
            </a:r>
          </a:p>
          <a:p>
            <a:pPr>
              <a:lnSpc>
                <a:spcPct val="150000"/>
              </a:lnSpc>
            </a:pPr>
            <a:r>
              <a:rPr lang="en-US" altLang="zh-CN" sz="2400" dirty="0" smtClean="0"/>
              <a:t>A</a:t>
            </a:r>
            <a:r>
              <a:rPr lang="zh-CN" altLang="zh-CN" sz="2400" dirty="0" smtClean="0"/>
              <a:t>．灯泡发光情况</a:t>
            </a:r>
            <a:r>
              <a:rPr lang="en-US" altLang="zh-CN" sz="2400" dirty="0" smtClean="0"/>
              <a:t>	B</a:t>
            </a:r>
            <a:r>
              <a:rPr lang="zh-CN" altLang="zh-CN" sz="2400" dirty="0" smtClean="0"/>
              <a:t>．电流表的示数</a:t>
            </a:r>
            <a:r>
              <a:rPr lang="en-US" altLang="zh-CN" sz="2400" dirty="0" smtClean="0"/>
              <a:t>	</a:t>
            </a:r>
            <a:endParaRPr lang="zh-CN" altLang="zh-CN" sz="2400" dirty="0" smtClean="0"/>
          </a:p>
          <a:p>
            <a:pPr>
              <a:lnSpc>
                <a:spcPct val="150000"/>
              </a:lnSpc>
            </a:pPr>
            <a:r>
              <a:rPr lang="en-US" altLang="zh-CN" sz="2400" dirty="0" smtClean="0"/>
              <a:t>C</a:t>
            </a:r>
            <a:r>
              <a:rPr lang="zh-CN" altLang="zh-CN" sz="2400" dirty="0" smtClean="0"/>
              <a:t>．电压表的示数</a:t>
            </a:r>
            <a:r>
              <a:rPr lang="en-US" altLang="zh-CN" sz="2400" dirty="0" smtClean="0"/>
              <a:t>	D</a:t>
            </a:r>
            <a:r>
              <a:rPr lang="zh-CN" altLang="zh-CN" sz="2400" dirty="0" smtClean="0"/>
              <a:t>．变阻器滑片的位置</a:t>
            </a:r>
            <a:endParaRPr lang="zh-CN" altLang="zh-CN" sz="2400" dirty="0"/>
          </a:p>
        </p:txBody>
      </p:sp>
      <p:sp>
        <p:nvSpPr>
          <p:cNvPr id="9" name="Text Box 5"/>
          <p:cNvSpPr txBox="1">
            <a:spLocks noChangeArrowheads="1"/>
          </p:cNvSpPr>
          <p:nvPr/>
        </p:nvSpPr>
        <p:spPr bwMode="auto">
          <a:xfrm>
            <a:off x="6660232" y="1705516"/>
            <a:ext cx="504056" cy="493662"/>
          </a:xfrm>
          <a:prstGeom prst="rect">
            <a:avLst/>
          </a:prstGeom>
          <a:noFill/>
          <a:ln w="9525">
            <a:noFill/>
            <a:miter lim="800000"/>
          </a:ln>
        </p:spPr>
        <p:txBody>
          <a:bodyPr wrap="square">
            <a:spAutoFit/>
          </a:bodyPr>
          <a:lstStyle/>
          <a:p>
            <a:r>
              <a:rPr lang="en-US" altLang="zh-CN" sz="2600">
                <a:solidFill>
                  <a:srgbClr val="FF0000"/>
                </a:solidFill>
                <a:latin typeface="Times New Roman" pitchFamily="18" charset="0"/>
                <a:ea typeface="黑体" pitchFamily="49" charset="-122"/>
              </a:rPr>
              <a:t>C</a:t>
            </a:r>
            <a:endParaRPr lang="zh-CN" altLang="en-US" sz="2600">
              <a:solidFill>
                <a:srgbClr val="FF0000"/>
              </a:solidFill>
              <a:latin typeface="Times New Roman" panose="02020603050405020304" pitchFamily="18" charset="0"/>
              <a:ea typeface="黑体" pitchFamily="49" charset="-122"/>
            </a:endParaRPr>
          </a:p>
        </p:txBody>
      </p:sp>
    </p:spTree>
    <p:extLst>
      <p:ext uri="{BB962C8B-B14F-4D97-AF65-F5344CB8AC3E}">
        <p14:creationId xmlns:p14="http://schemas.microsoft.com/office/powerpoint/2010/main" val="37495326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694908"/>
            <a:ext cx="8136904" cy="2869407"/>
          </a:xfrm>
          <a:prstGeom prst="rect">
            <a:avLst/>
          </a:prstGeom>
        </p:spPr>
        <p:txBody>
          <a:bodyPr wrap="square">
            <a:spAutoFit/>
          </a:bodyPr>
          <a:lstStyle/>
          <a:p>
            <a:pPr>
              <a:lnSpc>
                <a:spcPct val="150000"/>
              </a:lnSpc>
            </a:pPr>
            <a:r>
              <a:rPr lang="en-US" altLang="zh-CN" sz="2400" b="1" dirty="0" smtClean="0"/>
              <a:t>2</a:t>
            </a:r>
            <a:r>
              <a:rPr lang="zh-CN" altLang="zh-CN" sz="2400" b="1" dirty="0" smtClean="0"/>
              <a:t>．（</a:t>
            </a:r>
            <a:r>
              <a:rPr lang="en-US" altLang="zh-CN" sz="2400" b="1" dirty="0" smtClean="0"/>
              <a:t>2021</a:t>
            </a:r>
            <a:r>
              <a:rPr lang="zh-CN" altLang="zh-CN" sz="2400" b="1" dirty="0" smtClean="0"/>
              <a:t>•</a:t>
            </a:r>
            <a:r>
              <a:rPr lang="zh-CN" altLang="zh-CN" sz="2400" b="1" dirty="0" smtClean="0"/>
              <a:t>浉河区期中）</a:t>
            </a:r>
            <a:r>
              <a:rPr lang="zh-CN" altLang="zh-CN" sz="2400" dirty="0" smtClean="0"/>
              <a:t>康晴利用电能表测某家用电器的电功率。当电路中只有这个用电器工作时，测得在</a:t>
            </a:r>
            <a:r>
              <a:rPr lang="en-US" altLang="zh-CN" sz="2400" dirty="0" smtClean="0"/>
              <a:t>30</a:t>
            </a:r>
            <a:r>
              <a:rPr lang="zh-CN" altLang="zh-CN" sz="2400" dirty="0" smtClean="0"/>
              <a:t>分钟内消耗电能</a:t>
            </a:r>
            <a:r>
              <a:rPr lang="en-US" altLang="zh-CN" sz="2400" dirty="0" smtClean="0"/>
              <a:t>0.8</a:t>
            </a:r>
            <a:r>
              <a:rPr lang="zh-CN" altLang="zh-CN" sz="2400" dirty="0" smtClean="0"/>
              <a:t>千瓦时，这个用电器可能是（　　）</a:t>
            </a:r>
          </a:p>
          <a:p>
            <a:pPr>
              <a:lnSpc>
                <a:spcPct val="150000"/>
              </a:lnSpc>
            </a:pPr>
            <a:r>
              <a:rPr lang="en-US" altLang="zh-CN" sz="2400" dirty="0" smtClean="0"/>
              <a:t>A</a:t>
            </a:r>
            <a:r>
              <a:rPr lang="zh-CN" altLang="zh-CN" sz="2400" dirty="0" smtClean="0"/>
              <a:t>．空调器</a:t>
            </a:r>
            <a:r>
              <a:rPr lang="en-US" altLang="zh-CN" sz="2400" dirty="0" smtClean="0"/>
              <a:t>	B</a:t>
            </a:r>
            <a:r>
              <a:rPr lang="zh-CN" altLang="zh-CN" sz="2400" dirty="0" smtClean="0"/>
              <a:t>．电冰箱</a:t>
            </a:r>
            <a:r>
              <a:rPr lang="en-US" altLang="zh-CN" sz="2400" dirty="0" smtClean="0"/>
              <a:t>	</a:t>
            </a:r>
          </a:p>
          <a:p>
            <a:pPr>
              <a:lnSpc>
                <a:spcPct val="150000"/>
              </a:lnSpc>
            </a:pPr>
            <a:r>
              <a:rPr lang="en-US" altLang="zh-CN" sz="2400" dirty="0" smtClean="0"/>
              <a:t>C</a:t>
            </a:r>
            <a:r>
              <a:rPr lang="zh-CN" altLang="zh-CN" sz="2400" dirty="0" smtClean="0"/>
              <a:t>．电视机</a:t>
            </a:r>
            <a:r>
              <a:rPr lang="en-US" altLang="zh-CN" sz="2400" dirty="0" smtClean="0"/>
              <a:t>	D</a:t>
            </a:r>
            <a:r>
              <a:rPr lang="zh-CN" altLang="zh-CN" sz="2400" dirty="0" smtClean="0"/>
              <a:t>．白炽灯</a:t>
            </a:r>
            <a:endParaRPr lang="zh-CN" altLang="zh-CN" sz="2400" dirty="0"/>
          </a:p>
        </p:txBody>
      </p:sp>
      <p:sp>
        <p:nvSpPr>
          <p:cNvPr id="3" name="Text Box 5"/>
          <p:cNvSpPr txBox="1">
            <a:spLocks noChangeArrowheads="1"/>
          </p:cNvSpPr>
          <p:nvPr/>
        </p:nvSpPr>
        <p:spPr bwMode="auto">
          <a:xfrm>
            <a:off x="6588224" y="1922074"/>
            <a:ext cx="504056" cy="493662"/>
          </a:xfrm>
          <a:prstGeom prst="rect">
            <a:avLst/>
          </a:prstGeom>
          <a:noFill/>
          <a:ln w="9525">
            <a:noFill/>
            <a:miter lim="800000"/>
          </a:ln>
        </p:spPr>
        <p:txBody>
          <a:bodyPr wrap="square">
            <a:spAutoFit/>
          </a:bodyPr>
          <a:lstStyle/>
          <a:p>
            <a:r>
              <a:rPr lang="en-US" altLang="zh-CN" sz="2600" smtClean="0">
                <a:solidFill>
                  <a:srgbClr val="FF0000"/>
                </a:solidFill>
                <a:latin typeface="Times New Roman" pitchFamily="18" charset="0"/>
                <a:ea typeface="黑体" pitchFamily="49" charset="-122"/>
              </a:rPr>
              <a:t>A</a:t>
            </a:r>
            <a:endParaRPr lang="zh-CN" altLang="en-US" sz="2600">
              <a:solidFill>
                <a:srgbClr val="FF0000"/>
              </a:solidFill>
              <a:latin typeface="Times New Roman" pitchFamily="18" charset="0"/>
              <a:ea typeface="黑体" pitchFamily="49" charset="-122"/>
            </a:endParaRPr>
          </a:p>
        </p:txBody>
      </p:sp>
    </p:spTree>
    <p:extLst>
      <p:ext uri="{BB962C8B-B14F-4D97-AF65-F5344CB8AC3E}">
        <p14:creationId xmlns:p14="http://schemas.microsoft.com/office/powerpoint/2010/main" val="20694871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39552" y="694908"/>
            <a:ext cx="8208912" cy="3424776"/>
          </a:xfrm>
          <a:prstGeom prst="rect">
            <a:avLst/>
          </a:prstGeom>
        </p:spPr>
        <p:txBody>
          <a:bodyPr wrap="square">
            <a:spAutoFit/>
          </a:bodyPr>
          <a:lstStyle/>
          <a:p>
            <a:pPr>
              <a:lnSpc>
                <a:spcPct val="150000"/>
              </a:lnSpc>
            </a:pPr>
            <a:r>
              <a:rPr lang="en-US" altLang="zh-CN" sz="2400" b="1" dirty="0" smtClean="0"/>
              <a:t>3</a:t>
            </a:r>
            <a:r>
              <a:rPr lang="zh-CN" altLang="zh-CN" sz="2400" b="1" dirty="0" smtClean="0"/>
              <a:t>．（</a:t>
            </a:r>
            <a:r>
              <a:rPr lang="en-US" altLang="zh-CN" sz="2400" b="1" dirty="0" smtClean="0"/>
              <a:t>2020</a:t>
            </a:r>
            <a:r>
              <a:rPr lang="zh-CN" altLang="zh-CN" sz="2400" b="1" dirty="0" smtClean="0"/>
              <a:t>秋</a:t>
            </a:r>
            <a:r>
              <a:rPr lang="zh-CN" altLang="zh-CN" sz="2400" b="1" dirty="0" smtClean="0"/>
              <a:t>•福田区期末）</a:t>
            </a:r>
            <a:r>
              <a:rPr lang="zh-CN" altLang="zh-CN" sz="2400" dirty="0" smtClean="0"/>
              <a:t>一只家用电能表标有“</a:t>
            </a:r>
            <a:r>
              <a:rPr lang="en-US" altLang="zh-CN" sz="2400" dirty="0" smtClean="0"/>
              <a:t>3600revs/</a:t>
            </a:r>
            <a:r>
              <a:rPr lang="zh-CN" altLang="zh-CN" sz="2400" dirty="0" smtClean="0"/>
              <a:t>（</a:t>
            </a:r>
            <a:r>
              <a:rPr lang="en-US" altLang="zh-CN" sz="2400" dirty="0" smtClean="0"/>
              <a:t>kW</a:t>
            </a:r>
            <a:r>
              <a:rPr lang="zh-CN" altLang="zh-CN" sz="2400" dirty="0" smtClean="0"/>
              <a:t>•</a:t>
            </a:r>
            <a:r>
              <a:rPr lang="en-US" altLang="zh-CN" sz="2400" dirty="0" smtClean="0"/>
              <a:t>h</a:t>
            </a:r>
            <a:r>
              <a:rPr lang="zh-CN" altLang="zh-CN" sz="2400" dirty="0" smtClean="0"/>
              <a:t>）”的字样，今只让一个用电器工作，测得</a:t>
            </a:r>
            <a:r>
              <a:rPr lang="zh-CN" altLang="en-US" sz="2400" dirty="0" smtClean="0"/>
              <a:t>烧开一壶水用了</a:t>
            </a:r>
            <a:r>
              <a:rPr lang="en-US" altLang="zh-CN" sz="2400" dirty="0" smtClean="0"/>
              <a:t>12min</a:t>
            </a:r>
            <a:r>
              <a:rPr lang="zh-CN" altLang="en-US" sz="2400" dirty="0" smtClean="0"/>
              <a:t>，</a:t>
            </a:r>
            <a:r>
              <a:rPr lang="zh-CN" altLang="zh-CN" sz="2400" dirty="0" smtClean="0"/>
              <a:t>电能表转盘转</a:t>
            </a:r>
            <a:r>
              <a:rPr lang="en-US" altLang="zh-CN" sz="2400" dirty="0" smtClean="0"/>
              <a:t>900</a:t>
            </a:r>
            <a:r>
              <a:rPr lang="zh-CN" altLang="zh-CN" sz="2400" dirty="0" smtClean="0"/>
              <a:t>转，则该用电器可能为（　　）</a:t>
            </a:r>
          </a:p>
          <a:p>
            <a:pPr>
              <a:lnSpc>
                <a:spcPct val="150000"/>
              </a:lnSpc>
            </a:pPr>
            <a:r>
              <a:rPr lang="en-US" altLang="zh-CN" sz="2400" dirty="0" smtClean="0"/>
              <a:t>A</a:t>
            </a:r>
            <a:r>
              <a:rPr lang="zh-CN" altLang="zh-CN" sz="2400" dirty="0" smtClean="0"/>
              <a:t>．电水壶</a:t>
            </a:r>
            <a:r>
              <a:rPr lang="en-US" altLang="zh-CN" sz="2400" dirty="0" smtClean="0"/>
              <a:t>	B</a:t>
            </a:r>
            <a:r>
              <a:rPr lang="zh-CN" altLang="zh-CN" sz="2400" dirty="0" smtClean="0"/>
              <a:t>．电冰箱</a:t>
            </a:r>
            <a:r>
              <a:rPr lang="en-US" altLang="zh-CN" sz="2400" dirty="0" smtClean="0"/>
              <a:t>	</a:t>
            </a:r>
          </a:p>
          <a:p>
            <a:pPr>
              <a:lnSpc>
                <a:spcPct val="150000"/>
              </a:lnSpc>
            </a:pPr>
            <a:r>
              <a:rPr lang="en-US" altLang="zh-CN" sz="2400" dirty="0" smtClean="0"/>
              <a:t>C</a:t>
            </a:r>
            <a:r>
              <a:rPr lang="zh-CN" altLang="zh-CN" sz="2400" dirty="0" smtClean="0"/>
              <a:t>．电风扇</a:t>
            </a:r>
            <a:r>
              <a:rPr lang="en-US" altLang="zh-CN" sz="2400" dirty="0" smtClean="0"/>
              <a:t>	D</a:t>
            </a:r>
            <a:r>
              <a:rPr lang="zh-CN" altLang="zh-CN" sz="2400" dirty="0" smtClean="0"/>
              <a:t>．电视机</a:t>
            </a:r>
            <a:endParaRPr lang="zh-CN" altLang="zh-CN" sz="2400" dirty="0"/>
          </a:p>
        </p:txBody>
      </p:sp>
      <p:sp>
        <p:nvSpPr>
          <p:cNvPr id="4" name="Text Box 5"/>
          <p:cNvSpPr txBox="1">
            <a:spLocks noChangeArrowheads="1"/>
          </p:cNvSpPr>
          <p:nvPr/>
        </p:nvSpPr>
        <p:spPr bwMode="auto">
          <a:xfrm>
            <a:off x="2555776" y="2427378"/>
            <a:ext cx="504056" cy="493662"/>
          </a:xfrm>
          <a:prstGeom prst="rect">
            <a:avLst/>
          </a:prstGeom>
          <a:noFill/>
          <a:ln w="9525">
            <a:noFill/>
            <a:miter lim="800000"/>
          </a:ln>
        </p:spPr>
        <p:txBody>
          <a:bodyPr wrap="square">
            <a:spAutoFit/>
          </a:bodyPr>
          <a:lstStyle/>
          <a:p>
            <a:r>
              <a:rPr lang="en-US" altLang="zh-CN" sz="2600" smtClean="0">
                <a:solidFill>
                  <a:srgbClr val="FF0000"/>
                </a:solidFill>
                <a:latin typeface="Times New Roman" pitchFamily="18" charset="0"/>
                <a:ea typeface="黑体" pitchFamily="49" charset="-122"/>
              </a:rPr>
              <a:t>A</a:t>
            </a:r>
            <a:endParaRPr lang="zh-CN" altLang="en-US" sz="2600">
              <a:solidFill>
                <a:srgbClr val="FF0000"/>
              </a:solidFill>
              <a:latin typeface="Times New Roman" pitchFamily="18" charset="0"/>
              <a:ea typeface="黑体" pitchFamily="49" charset="-122"/>
            </a:endParaRPr>
          </a:p>
        </p:txBody>
      </p:sp>
    </p:spTree>
    <p:extLst>
      <p:ext uri="{BB962C8B-B14F-4D97-AF65-F5344CB8AC3E}">
        <p14:creationId xmlns:p14="http://schemas.microsoft.com/office/powerpoint/2010/main" val="14747657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622722"/>
            <a:ext cx="8280920" cy="3424776"/>
          </a:xfrm>
          <a:prstGeom prst="rect">
            <a:avLst/>
          </a:prstGeom>
        </p:spPr>
        <p:txBody>
          <a:bodyPr wrap="square">
            <a:spAutoFit/>
          </a:bodyPr>
          <a:lstStyle/>
          <a:p>
            <a:pPr>
              <a:lnSpc>
                <a:spcPct val="150000"/>
              </a:lnSpc>
            </a:pPr>
            <a:r>
              <a:rPr lang="en-US" altLang="zh-CN" sz="2400" b="1" dirty="0" smtClean="0"/>
              <a:t>4</a:t>
            </a:r>
            <a:r>
              <a:rPr lang="zh-CN" altLang="zh-CN" sz="2400" b="1" dirty="0" smtClean="0"/>
              <a:t>．（</a:t>
            </a:r>
            <a:r>
              <a:rPr lang="en-US" altLang="zh-CN" sz="2400" b="1" dirty="0" smtClean="0"/>
              <a:t>2021</a:t>
            </a:r>
            <a:r>
              <a:rPr lang="zh-CN" altLang="zh-CN" sz="2400" b="1" dirty="0" smtClean="0"/>
              <a:t>•</a:t>
            </a:r>
            <a:r>
              <a:rPr lang="zh-CN" altLang="zh-CN" sz="2400" b="1" dirty="0" smtClean="0"/>
              <a:t>金牛区模拟）</a:t>
            </a:r>
            <a:r>
              <a:rPr lang="zh-CN" altLang="zh-CN" sz="2400" dirty="0" smtClean="0"/>
              <a:t>将两只电压表按图所示电路连接。“探究电功率与电压的关系”，下列说法错误的是（　　）</a:t>
            </a:r>
            <a:endParaRPr lang="en-US" altLang="zh-CN" sz="2400" dirty="0" smtClean="0"/>
          </a:p>
          <a:p>
            <a:pPr>
              <a:lnSpc>
                <a:spcPct val="150000"/>
              </a:lnSpc>
            </a:pPr>
            <a:r>
              <a:rPr lang="en-US" altLang="zh-CN" sz="2400" dirty="0" smtClean="0"/>
              <a:t>A</a:t>
            </a:r>
            <a:r>
              <a:rPr lang="zh-CN" altLang="zh-CN" sz="2400" dirty="0" smtClean="0"/>
              <a:t>．小灯泡的实际电功率可以通过灯泡的亮度来判断</a:t>
            </a:r>
            <a:r>
              <a:rPr lang="en-US" altLang="zh-CN" sz="2400" dirty="0" smtClean="0"/>
              <a:t>	</a:t>
            </a:r>
            <a:endParaRPr lang="zh-CN" altLang="zh-CN" sz="2400" dirty="0" smtClean="0"/>
          </a:p>
          <a:p>
            <a:pPr>
              <a:lnSpc>
                <a:spcPct val="150000"/>
              </a:lnSpc>
            </a:pPr>
            <a:r>
              <a:rPr lang="en-US" altLang="zh-CN" sz="2400" dirty="0" smtClean="0"/>
              <a:t>B</a:t>
            </a:r>
            <a:r>
              <a:rPr lang="zh-CN" altLang="zh-CN" sz="2400" dirty="0" smtClean="0"/>
              <a:t>．选用的两只小灯泡规格必须相同</a:t>
            </a:r>
            <a:r>
              <a:rPr lang="en-US" altLang="zh-CN" sz="2400" dirty="0" smtClean="0"/>
              <a:t>	</a:t>
            </a:r>
            <a:endParaRPr lang="zh-CN" altLang="zh-CN" sz="2400" dirty="0" smtClean="0"/>
          </a:p>
          <a:p>
            <a:pPr>
              <a:lnSpc>
                <a:spcPct val="150000"/>
              </a:lnSpc>
            </a:pPr>
            <a:r>
              <a:rPr lang="en-US" altLang="zh-CN" sz="2400" dirty="0" smtClean="0"/>
              <a:t>C</a:t>
            </a:r>
            <a:r>
              <a:rPr lang="zh-CN" altLang="zh-CN" sz="2400" dirty="0" smtClean="0"/>
              <a:t>．将小灯泡串联是为了控制通过灯泡的电流相同</a:t>
            </a:r>
            <a:r>
              <a:rPr lang="en-US" altLang="zh-CN" sz="2400" dirty="0" smtClean="0"/>
              <a:t>	</a:t>
            </a:r>
            <a:endParaRPr lang="zh-CN" altLang="zh-CN" sz="2400" dirty="0" smtClean="0"/>
          </a:p>
          <a:p>
            <a:pPr>
              <a:lnSpc>
                <a:spcPct val="150000"/>
              </a:lnSpc>
            </a:pPr>
            <a:r>
              <a:rPr lang="en-US" altLang="zh-CN" sz="2400" dirty="0" smtClean="0"/>
              <a:t>D</a:t>
            </a:r>
            <a:r>
              <a:rPr lang="zh-CN" altLang="zh-CN" sz="2400" dirty="0" smtClean="0"/>
              <a:t>．将其中一只电压表移接到电源两端也可以完成实验</a:t>
            </a:r>
          </a:p>
        </p:txBody>
      </p:sp>
      <p:sp>
        <p:nvSpPr>
          <p:cNvPr id="3" name="Text Box 5"/>
          <p:cNvSpPr txBox="1">
            <a:spLocks noChangeArrowheads="1"/>
          </p:cNvSpPr>
          <p:nvPr/>
        </p:nvSpPr>
        <p:spPr bwMode="auto">
          <a:xfrm>
            <a:off x="7596336" y="1272398"/>
            <a:ext cx="504056" cy="493662"/>
          </a:xfrm>
          <a:prstGeom prst="rect">
            <a:avLst/>
          </a:prstGeom>
          <a:noFill/>
          <a:ln w="9525">
            <a:noFill/>
            <a:miter lim="800000"/>
          </a:ln>
        </p:spPr>
        <p:txBody>
          <a:bodyPr wrap="square">
            <a:spAutoFit/>
          </a:bodyPr>
          <a:lstStyle/>
          <a:p>
            <a:r>
              <a:rPr lang="en-US" altLang="zh-CN" sz="2600" smtClean="0">
                <a:solidFill>
                  <a:srgbClr val="FF0000"/>
                </a:solidFill>
                <a:latin typeface="Times New Roman" pitchFamily="18" charset="0"/>
                <a:ea typeface="黑体" pitchFamily="49" charset="-122"/>
              </a:rPr>
              <a:t>B</a:t>
            </a:r>
            <a:endParaRPr lang="zh-CN" altLang="en-US" sz="2600">
              <a:solidFill>
                <a:srgbClr val="FF0000"/>
              </a:solidFill>
              <a:latin typeface="Times New Roman" pitchFamily="18" charset="0"/>
              <a:ea typeface="黑体" pitchFamily="49" charset="-122"/>
            </a:endParaRPr>
          </a:p>
        </p:txBody>
      </p:sp>
    </p:spTree>
    <p:extLst>
      <p:ext uri="{BB962C8B-B14F-4D97-AF65-F5344CB8AC3E}">
        <p14:creationId xmlns:p14="http://schemas.microsoft.com/office/powerpoint/2010/main" val="178064140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467544" y="333977"/>
            <a:ext cx="8229600" cy="394096"/>
          </a:xfrm>
          <a:prstGeom prst="rect">
            <a:avLst/>
          </a:prstGeom>
          <a:noFill/>
          <a:ln w="9525">
            <a:noFill/>
          </a:ln>
        </p:spPr>
        <p:txBody>
          <a:bodyPr anchor="ctr"/>
          <a:lstStyle>
            <a:lvl1pPr algn="ctr" rtl="0" eaLnBrk="0" fontAlgn="base" hangingPunct="0">
              <a:spcBef>
                <a:spcPct val="0"/>
              </a:spcBef>
              <a:spcAft>
                <a:spcPct val="0"/>
              </a:spcAft>
              <a:defRPr sz="4400">
                <a:solidFill>
                  <a:srgbClr val="000000"/>
                </a:solidFill>
                <a:latin typeface="Calibri"/>
                <a:ea typeface="宋体" pitchFamily="2" charset="-122"/>
                <a:cs typeface="+mn-ea"/>
              </a:defRPr>
            </a:lvl1pPr>
            <a:lvl2pPr algn="ctr" rtl="0" eaLnBrk="0" fontAlgn="base" hangingPunct="0">
              <a:spcBef>
                <a:spcPct val="0"/>
              </a:spcBef>
              <a:spcAft>
                <a:spcPct val="0"/>
              </a:spcAft>
              <a:defRPr sz="4400">
                <a:solidFill>
                  <a:srgbClr val="000000"/>
                </a:solidFill>
                <a:latin typeface="Calibri"/>
                <a:ea typeface="宋体" pitchFamily="2" charset="-122"/>
              </a:defRPr>
            </a:lvl2pPr>
            <a:lvl3pPr algn="ctr" rtl="0" eaLnBrk="0" fontAlgn="base" hangingPunct="0">
              <a:spcBef>
                <a:spcPct val="0"/>
              </a:spcBef>
              <a:spcAft>
                <a:spcPct val="0"/>
              </a:spcAft>
              <a:defRPr sz="4400">
                <a:solidFill>
                  <a:srgbClr val="000000"/>
                </a:solidFill>
                <a:latin typeface="Calibri"/>
                <a:ea typeface="宋体" pitchFamily="2" charset="-122"/>
              </a:defRPr>
            </a:lvl3pPr>
            <a:lvl4pPr algn="ctr" rtl="0" eaLnBrk="0" fontAlgn="base" hangingPunct="0">
              <a:spcBef>
                <a:spcPct val="0"/>
              </a:spcBef>
              <a:spcAft>
                <a:spcPct val="0"/>
              </a:spcAft>
              <a:defRPr sz="4400">
                <a:solidFill>
                  <a:srgbClr val="000000"/>
                </a:solidFill>
                <a:latin typeface="Calibri"/>
                <a:ea typeface="宋体" pitchFamily="2" charset="-122"/>
              </a:defRPr>
            </a:lvl4pPr>
            <a:lvl5pPr algn="ctr" rtl="0" eaLnBrk="0" fontAlgn="base" hangingPunct="0">
              <a:spcBef>
                <a:spcPct val="0"/>
              </a:spcBef>
              <a:spcAft>
                <a:spcPct val="0"/>
              </a:spcAft>
              <a:defRPr sz="4400">
                <a:solidFill>
                  <a:srgbClr val="000000"/>
                </a:solidFill>
                <a:latin typeface="Calibri"/>
                <a:ea typeface="宋体" pitchFamily="2" charset="-122"/>
              </a:defRPr>
            </a:lvl5pPr>
            <a:lvl6pPr marL="457200" algn="ctr" rtl="0" eaLnBrk="0" fontAlgn="base" hangingPunct="0">
              <a:spcBef>
                <a:spcPct val="0"/>
              </a:spcBef>
              <a:spcAft>
                <a:spcPct val="0"/>
              </a:spcAft>
              <a:defRPr sz="4400">
                <a:solidFill>
                  <a:srgbClr val="000000"/>
                </a:solidFill>
                <a:latin typeface="Calibri"/>
                <a:ea typeface="宋体" pitchFamily="2" charset="-122"/>
              </a:defRPr>
            </a:lvl6pPr>
            <a:lvl7pPr marL="914400" algn="ctr" rtl="0" eaLnBrk="0" fontAlgn="base" hangingPunct="0">
              <a:spcBef>
                <a:spcPct val="0"/>
              </a:spcBef>
              <a:spcAft>
                <a:spcPct val="0"/>
              </a:spcAft>
              <a:defRPr sz="4400">
                <a:solidFill>
                  <a:srgbClr val="000000"/>
                </a:solidFill>
                <a:latin typeface="Calibri"/>
                <a:ea typeface="宋体" pitchFamily="2" charset="-122"/>
              </a:defRPr>
            </a:lvl7pPr>
            <a:lvl8pPr marL="1371600" algn="ctr" rtl="0" eaLnBrk="0" fontAlgn="base" hangingPunct="0">
              <a:spcBef>
                <a:spcPct val="0"/>
              </a:spcBef>
              <a:spcAft>
                <a:spcPct val="0"/>
              </a:spcAft>
              <a:defRPr sz="4400">
                <a:solidFill>
                  <a:srgbClr val="000000"/>
                </a:solidFill>
                <a:latin typeface="Calibri"/>
                <a:ea typeface="宋体" pitchFamily="2" charset="-122"/>
              </a:defRPr>
            </a:lvl8pPr>
            <a:lvl9pPr marL="1828800" algn="ctr" rtl="0" eaLnBrk="0" fontAlgn="base" hangingPunct="0">
              <a:spcBef>
                <a:spcPct val="0"/>
              </a:spcBef>
              <a:spcAft>
                <a:spcPct val="0"/>
              </a:spcAft>
              <a:defRPr sz="4400">
                <a:solidFill>
                  <a:srgbClr val="000000"/>
                </a:solidFill>
                <a:latin typeface="Calibri"/>
                <a:ea typeface="宋体" pitchFamily="2" charset="-122"/>
              </a:defRPr>
            </a:lvl9pPr>
          </a:lstStyle>
          <a:p>
            <a:pPr>
              <a:buFontTx/>
              <a:buNone/>
              <a:defRPr/>
            </a:pPr>
            <a:r>
              <a:rPr lang="zh-CN" altLang="en-US" sz="3200" b="0" kern="0" smtClean="0">
                <a:solidFill>
                  <a:srgbClr val="0000FF"/>
                </a:solidFill>
                <a:latin typeface="黑体" pitchFamily="2" charset="-122"/>
                <a:ea typeface="黑体" pitchFamily="2" charset="-122"/>
              </a:rPr>
              <a:t>生活中常用的各种灯</a:t>
            </a:r>
          </a:p>
        </p:txBody>
      </p:sp>
      <p:pic>
        <p:nvPicPr>
          <p:cNvPr id="3078" name="Picture 5" descr="E:\2014.6.15物理演示课件（iflybook）物理人教9全 测量小灯牌的电功率\第3节 测量小灯泡的电功率   原始文件\画廊\生活中常用的各种灯-4LED灯（发光二极管）.jpg"/>
          <p:cNvPicPr>
            <a:picLocks noChangeAspect="1" noChangeArrowheads="1"/>
          </p:cNvPicPr>
          <p:nvPr/>
        </p:nvPicPr>
        <p:blipFill>
          <a:blip r:embed="rId2"/>
          <a:stretch>
            <a:fillRect/>
          </a:stretch>
        </p:blipFill>
        <p:spPr bwMode="auto">
          <a:xfrm>
            <a:off x="467544" y="983653"/>
            <a:ext cx="4364300" cy="245433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079" name="Picture 6" descr="E:\2014.6.15物理演示课件（iflybook）物理人教9全 测量小灯牌的电功率\第3节 测量小灯泡的电功率   原始文件\画廊\生活中常用的各种灯-5高压汞灯.jpg"/>
          <p:cNvPicPr>
            <a:picLocks noChangeAspect="1" noChangeArrowheads="1"/>
          </p:cNvPicPr>
          <p:nvPr/>
        </p:nvPicPr>
        <p:blipFill>
          <a:blip r:embed="rId3"/>
          <a:stretch>
            <a:fillRect/>
          </a:stretch>
        </p:blipFill>
        <p:spPr bwMode="auto">
          <a:xfrm>
            <a:off x="1691680" y="1488956"/>
            <a:ext cx="4364300" cy="245433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080" name="Picture 7" descr="E:\2014.6.15物理演示课件（iflybook）物理人教9全 测量小灯牌的电功率\第3节 测量小灯泡的电功率   原始文件\画廊\生活中常用的各种灯-6氙灯.jpg"/>
          <p:cNvPicPr>
            <a:picLocks noChangeAspect="1" noChangeArrowheads="1"/>
          </p:cNvPicPr>
          <p:nvPr/>
        </p:nvPicPr>
        <p:blipFill>
          <a:blip r:embed="rId4"/>
          <a:stretch>
            <a:fillRect/>
          </a:stretch>
        </p:blipFill>
        <p:spPr bwMode="auto">
          <a:xfrm>
            <a:off x="4499992" y="1777701"/>
            <a:ext cx="4362910" cy="245433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4" name="TextBox 13"/>
          <p:cNvSpPr txBox="1"/>
          <p:nvPr/>
        </p:nvSpPr>
        <p:spPr>
          <a:xfrm>
            <a:off x="827584" y="4304220"/>
            <a:ext cx="7776864" cy="524515"/>
          </a:xfrm>
          <a:prstGeom prst="rect">
            <a:avLst/>
          </a:prstGeom>
          <a:noFill/>
        </p:spPr>
        <p:txBody>
          <a:bodyPr wrap="square" rtlCol="0">
            <a:spAutoFit/>
          </a:bodyPr>
          <a:lstStyle/>
          <a:p>
            <a:r>
              <a:rPr lang="en-US" altLang="zh-CN" sz="2800" smtClean="0">
                <a:solidFill>
                  <a:srgbClr val="FF0000"/>
                </a:solidFill>
                <a:latin typeface="黑体" pitchFamily="49" charset="-122"/>
                <a:ea typeface="黑体" pitchFamily="49" charset="-122"/>
              </a:rPr>
              <a:t>LED</a:t>
            </a:r>
            <a:r>
              <a:rPr lang="zh-CN" altLang="en-US" sz="2800" smtClean="0">
                <a:solidFill>
                  <a:srgbClr val="FF0000"/>
                </a:solidFill>
                <a:latin typeface="黑体" pitchFamily="49" charset="-122"/>
                <a:ea typeface="黑体" pitchFamily="49" charset="-122"/>
              </a:rPr>
              <a:t>灯       高压汞灯            氙灯</a:t>
            </a:r>
            <a:endParaRPr lang="zh-CN" altLang="en-US" sz="2800">
              <a:solidFill>
                <a:srgbClr val="FF0000"/>
              </a:solidFill>
              <a:latin typeface="黑体" pitchFamily="49" charset="-122"/>
              <a:ea typeface="黑体" pitchFamily="49" charset="-122"/>
            </a:endParaRPr>
          </a:p>
        </p:txBody>
      </p:sp>
    </p:spTree>
    <p:extLst>
      <p:ext uri="{BB962C8B-B14F-4D97-AF65-F5344CB8AC3E}">
        <p14:creationId xmlns:p14="http://schemas.microsoft.com/office/powerpoint/2010/main" val="445165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078"/>
                                        </p:tgtEl>
                                        <p:attrNameLst>
                                          <p:attrName>style.visibility</p:attrName>
                                        </p:attrNameLst>
                                      </p:cBhvr>
                                      <p:to>
                                        <p:strVal val="visible"/>
                                      </p:to>
                                    </p:set>
                                    <p:animEffect transition="in" filter="wipe(down)">
                                      <p:cBhvr>
                                        <p:cTn id="7" dur="500"/>
                                        <p:tgtEl>
                                          <p:spTgt spid="307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3079"/>
                                        </p:tgtEl>
                                        <p:attrNameLst>
                                          <p:attrName>style.visibility</p:attrName>
                                        </p:attrNameLst>
                                      </p:cBhvr>
                                      <p:to>
                                        <p:strVal val="visible"/>
                                      </p:to>
                                    </p:set>
                                    <p:anim calcmode="lin" valueType="num">
                                      <p:cBhvr additive="base">
                                        <p:cTn id="12" dur="500" fill="hold"/>
                                        <p:tgtEl>
                                          <p:spTgt spid="3079"/>
                                        </p:tgtEl>
                                        <p:attrNameLst>
                                          <p:attrName>ppt_x</p:attrName>
                                        </p:attrNameLst>
                                      </p:cBhvr>
                                      <p:tavLst>
                                        <p:tav tm="0">
                                          <p:val>
                                            <p:strVal val="#ppt_x"/>
                                          </p:val>
                                        </p:tav>
                                        <p:tav tm="100000">
                                          <p:val>
                                            <p:strVal val="#ppt_x"/>
                                          </p:val>
                                        </p:tav>
                                      </p:tavLst>
                                    </p:anim>
                                    <p:anim calcmode="lin" valueType="num">
                                      <p:cBhvr additive="base">
                                        <p:cTn id="13" dur="500" fill="hold"/>
                                        <p:tgtEl>
                                          <p:spTgt spid="3079"/>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10" presetClass="entr" presetSubtype="0" fill="hold" nodeType="clickEffect">
                                  <p:stCondLst>
                                    <p:cond delay="0"/>
                                  </p:stCondLst>
                                  <p:childTnLst>
                                    <p:set>
                                      <p:cBhvr>
                                        <p:cTn id="17" dur="1" fill="hold">
                                          <p:stCondLst>
                                            <p:cond delay="0"/>
                                          </p:stCondLst>
                                        </p:cTn>
                                        <p:tgtEl>
                                          <p:spTgt spid="3080"/>
                                        </p:tgtEl>
                                        <p:attrNameLst>
                                          <p:attrName>style.visibility</p:attrName>
                                        </p:attrNameLst>
                                      </p:cBhvr>
                                      <p:to>
                                        <p:strVal val="visible"/>
                                      </p:to>
                                    </p:set>
                                    <p:animEffect transition="in" filter="fade">
                                      <p:cBhvr>
                                        <p:cTn id="18" dur="2000"/>
                                        <p:tgtEl>
                                          <p:spTgt spid="30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550535"/>
            <a:ext cx="8280920" cy="3424776"/>
          </a:xfrm>
          <a:prstGeom prst="rect">
            <a:avLst/>
          </a:prstGeom>
        </p:spPr>
        <p:txBody>
          <a:bodyPr wrap="square">
            <a:spAutoFit/>
          </a:bodyPr>
          <a:lstStyle/>
          <a:p>
            <a:pPr>
              <a:lnSpc>
                <a:spcPct val="150000"/>
              </a:lnSpc>
            </a:pPr>
            <a:r>
              <a:rPr lang="en-US" altLang="zh-CN" sz="2400" b="1" dirty="0" smtClean="0"/>
              <a:t>5</a:t>
            </a:r>
            <a:r>
              <a:rPr lang="zh-CN" altLang="zh-CN" sz="2400" b="1" dirty="0" smtClean="0"/>
              <a:t>．（</a:t>
            </a:r>
            <a:r>
              <a:rPr lang="en-US" altLang="zh-CN" sz="2400" b="1" dirty="0" smtClean="0"/>
              <a:t>2020</a:t>
            </a:r>
            <a:r>
              <a:rPr lang="zh-CN" altLang="zh-CN" sz="2400" b="1" dirty="0" smtClean="0"/>
              <a:t>秋</a:t>
            </a:r>
            <a:r>
              <a:rPr lang="zh-CN" altLang="zh-CN" sz="2400" b="1" dirty="0" smtClean="0"/>
              <a:t>•防城港期中）</a:t>
            </a:r>
            <a:r>
              <a:rPr lang="zh-CN" altLang="zh-CN" sz="2400" dirty="0" smtClean="0"/>
              <a:t>如图是小红在测量小灯泡电功率时连接实验器材的情况其中错误的是（　　）</a:t>
            </a:r>
            <a:endParaRPr lang="en-US" altLang="zh-CN" sz="2400" dirty="0" smtClean="0"/>
          </a:p>
          <a:p>
            <a:pPr>
              <a:lnSpc>
                <a:spcPct val="150000"/>
              </a:lnSpc>
            </a:pPr>
            <a:r>
              <a:rPr lang="en-US" altLang="zh-CN" sz="2400" dirty="0" smtClean="0"/>
              <a:t>A</a:t>
            </a:r>
            <a:r>
              <a:rPr lang="zh-CN" altLang="zh-CN" sz="2400" dirty="0" smtClean="0"/>
              <a:t>．电流表没有串联接入电路中</a:t>
            </a:r>
            <a:r>
              <a:rPr lang="en-US" altLang="zh-CN" sz="2400" dirty="0" smtClean="0"/>
              <a:t>	</a:t>
            </a:r>
            <a:endParaRPr lang="zh-CN" altLang="zh-CN" sz="2400" dirty="0" smtClean="0"/>
          </a:p>
          <a:p>
            <a:pPr>
              <a:lnSpc>
                <a:spcPct val="150000"/>
              </a:lnSpc>
            </a:pPr>
            <a:r>
              <a:rPr lang="en-US" altLang="zh-CN" sz="2400" dirty="0" smtClean="0"/>
              <a:t>B</a:t>
            </a:r>
            <a:r>
              <a:rPr lang="zh-CN" altLang="zh-CN" sz="2400" dirty="0" smtClean="0"/>
              <a:t>．电压表没有与灯泡并联</a:t>
            </a:r>
            <a:r>
              <a:rPr lang="en-US" altLang="zh-CN" sz="2400" dirty="0" smtClean="0"/>
              <a:t>	</a:t>
            </a:r>
            <a:endParaRPr lang="zh-CN" altLang="zh-CN" sz="2400" dirty="0" smtClean="0"/>
          </a:p>
          <a:p>
            <a:pPr>
              <a:lnSpc>
                <a:spcPct val="150000"/>
              </a:lnSpc>
            </a:pPr>
            <a:r>
              <a:rPr lang="en-US" altLang="zh-CN" sz="2400" dirty="0" smtClean="0"/>
              <a:t>C</a:t>
            </a:r>
            <a:r>
              <a:rPr lang="zh-CN" altLang="zh-CN" sz="2400" dirty="0" smtClean="0"/>
              <a:t>．滑动变阻器的接线柱的连接</a:t>
            </a:r>
            <a:r>
              <a:rPr lang="en-US" altLang="zh-CN" sz="2400" dirty="0" smtClean="0"/>
              <a:t>	</a:t>
            </a:r>
            <a:endParaRPr lang="zh-CN" altLang="zh-CN" sz="2400" dirty="0" smtClean="0"/>
          </a:p>
          <a:p>
            <a:pPr>
              <a:lnSpc>
                <a:spcPct val="150000"/>
              </a:lnSpc>
            </a:pPr>
            <a:r>
              <a:rPr lang="en-US" altLang="zh-CN" sz="2400" dirty="0" smtClean="0"/>
              <a:t>D</a:t>
            </a:r>
            <a:r>
              <a:rPr lang="zh-CN" altLang="zh-CN" sz="2400" dirty="0" smtClean="0"/>
              <a:t>．开关没有串联接入电路中</a:t>
            </a:r>
          </a:p>
        </p:txBody>
      </p:sp>
      <p:pic>
        <p:nvPicPr>
          <p:cNvPr id="1026" name="图片24" descr="菁优网：http://www.jyeoo.com"/>
          <p:cNvPicPr>
            <a:picLocks noChangeAspect="1" noChangeArrowheads="1"/>
          </p:cNvPicPr>
          <p:nvPr/>
        </p:nvPicPr>
        <p:blipFill>
          <a:blip r:embed="rId2"/>
          <a:stretch>
            <a:fillRect/>
          </a:stretch>
        </p:blipFill>
        <p:spPr bwMode="auto">
          <a:xfrm>
            <a:off x="5724129" y="2355192"/>
            <a:ext cx="2598935" cy="166028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Text Box 5"/>
          <p:cNvSpPr txBox="1">
            <a:spLocks noChangeArrowheads="1"/>
          </p:cNvSpPr>
          <p:nvPr/>
        </p:nvSpPr>
        <p:spPr bwMode="auto">
          <a:xfrm>
            <a:off x="5796136" y="1200212"/>
            <a:ext cx="504056" cy="493662"/>
          </a:xfrm>
          <a:prstGeom prst="rect">
            <a:avLst/>
          </a:prstGeom>
          <a:noFill/>
          <a:ln w="9525">
            <a:noFill/>
            <a:miter lim="800000"/>
          </a:ln>
        </p:spPr>
        <p:txBody>
          <a:bodyPr wrap="square">
            <a:spAutoFit/>
          </a:bodyPr>
          <a:lstStyle/>
          <a:p>
            <a:r>
              <a:rPr lang="en-US" altLang="zh-CN" sz="2600" smtClean="0">
                <a:solidFill>
                  <a:srgbClr val="FF0000"/>
                </a:solidFill>
                <a:latin typeface="Times New Roman" pitchFamily="18" charset="0"/>
                <a:ea typeface="黑体" pitchFamily="49" charset="-122"/>
              </a:rPr>
              <a:t>C</a:t>
            </a:r>
            <a:endParaRPr lang="zh-CN" altLang="en-US" sz="2600">
              <a:solidFill>
                <a:srgbClr val="FF0000"/>
              </a:solidFill>
              <a:latin typeface="Times New Roman" pitchFamily="18" charset="0"/>
              <a:ea typeface="黑体" pitchFamily="49" charset="-122"/>
            </a:endParaRPr>
          </a:p>
        </p:txBody>
      </p:sp>
    </p:spTree>
    <p:extLst>
      <p:ext uri="{BB962C8B-B14F-4D97-AF65-F5344CB8AC3E}">
        <p14:creationId xmlns:p14="http://schemas.microsoft.com/office/powerpoint/2010/main" val="144891211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478349"/>
            <a:ext cx="8208912" cy="3424776"/>
          </a:xfrm>
          <a:prstGeom prst="rect">
            <a:avLst/>
          </a:prstGeom>
        </p:spPr>
        <p:txBody>
          <a:bodyPr wrap="square">
            <a:spAutoFit/>
          </a:bodyPr>
          <a:lstStyle/>
          <a:p>
            <a:pPr>
              <a:lnSpc>
                <a:spcPct val="150000"/>
              </a:lnSpc>
            </a:pPr>
            <a:r>
              <a:rPr lang="en-US" altLang="zh-CN" sz="2400" b="1" dirty="0" smtClean="0"/>
              <a:t>6</a:t>
            </a:r>
            <a:r>
              <a:rPr lang="zh-CN" altLang="zh-CN" sz="2400" b="1" dirty="0" smtClean="0"/>
              <a:t>．（</a:t>
            </a:r>
            <a:r>
              <a:rPr lang="en-US" altLang="zh-CN" sz="2400" b="1" dirty="0" smtClean="0"/>
              <a:t>2021</a:t>
            </a:r>
            <a:r>
              <a:rPr lang="zh-CN" altLang="zh-CN" sz="2400" b="1" dirty="0" smtClean="0"/>
              <a:t>•</a:t>
            </a:r>
            <a:r>
              <a:rPr lang="zh-CN" altLang="zh-CN" sz="2400" b="1" dirty="0" smtClean="0"/>
              <a:t>常德）</a:t>
            </a:r>
            <a:r>
              <a:rPr lang="zh-CN" altLang="zh-CN" sz="2400" dirty="0" smtClean="0"/>
              <a:t>如图所示是小刚同学测量小灯泡电功率的电路图，当闭合开关时，发现灯</a:t>
            </a:r>
            <a:r>
              <a:rPr lang="en-US" altLang="zh-CN" sz="2400" dirty="0" smtClean="0"/>
              <a:t>L</a:t>
            </a:r>
            <a:r>
              <a:rPr lang="zh-CN" altLang="zh-CN" sz="2400" dirty="0" smtClean="0"/>
              <a:t>不亮，电压表有明显示数，电流表示数为零，若故障只出现在变阻器</a:t>
            </a:r>
            <a:r>
              <a:rPr lang="en-US" altLang="zh-CN" sz="2400" dirty="0" smtClean="0"/>
              <a:t>R</a:t>
            </a:r>
            <a:r>
              <a:rPr lang="zh-CN" altLang="zh-CN" sz="2400" dirty="0" smtClean="0"/>
              <a:t>和灯</a:t>
            </a:r>
            <a:r>
              <a:rPr lang="en-US" altLang="zh-CN" sz="2400" dirty="0" smtClean="0"/>
              <a:t>L</a:t>
            </a:r>
            <a:r>
              <a:rPr lang="zh-CN" altLang="zh-CN" sz="2400" dirty="0" smtClean="0"/>
              <a:t>中的一处，则下列判断正确的是（　　）</a:t>
            </a:r>
            <a:endParaRPr lang="en-US" altLang="zh-CN" sz="2400" dirty="0" smtClean="0"/>
          </a:p>
          <a:p>
            <a:pPr>
              <a:lnSpc>
                <a:spcPct val="150000"/>
              </a:lnSpc>
            </a:pPr>
            <a:r>
              <a:rPr lang="en-US" altLang="zh-CN" sz="2400" dirty="0" smtClean="0"/>
              <a:t>A</a:t>
            </a:r>
            <a:r>
              <a:rPr lang="zh-CN" altLang="zh-CN" sz="2400" dirty="0" smtClean="0"/>
              <a:t>．变阻器</a:t>
            </a:r>
            <a:r>
              <a:rPr lang="en-US" altLang="zh-CN" sz="2400" dirty="0" smtClean="0"/>
              <a:t>R</a:t>
            </a:r>
            <a:r>
              <a:rPr lang="zh-CN" altLang="zh-CN" sz="2400" dirty="0" smtClean="0"/>
              <a:t>短路</a:t>
            </a:r>
            <a:r>
              <a:rPr lang="en-US" altLang="zh-CN" sz="2400" dirty="0" smtClean="0"/>
              <a:t>	B</a:t>
            </a:r>
            <a:r>
              <a:rPr lang="zh-CN" altLang="zh-CN" sz="2400" dirty="0" smtClean="0"/>
              <a:t>．变阻器</a:t>
            </a:r>
            <a:r>
              <a:rPr lang="en-US" altLang="zh-CN" sz="2400" dirty="0" smtClean="0"/>
              <a:t>R</a:t>
            </a:r>
            <a:r>
              <a:rPr lang="zh-CN" altLang="zh-CN" sz="2400" dirty="0" smtClean="0"/>
              <a:t>断路</a:t>
            </a:r>
            <a:r>
              <a:rPr lang="en-US" altLang="zh-CN" sz="2400" dirty="0" smtClean="0"/>
              <a:t>	</a:t>
            </a:r>
            <a:endParaRPr lang="zh-CN" altLang="zh-CN" sz="2400" dirty="0" smtClean="0"/>
          </a:p>
          <a:p>
            <a:pPr>
              <a:lnSpc>
                <a:spcPct val="150000"/>
              </a:lnSpc>
            </a:pPr>
            <a:r>
              <a:rPr lang="en-US" altLang="zh-CN" sz="2400" dirty="0" smtClean="0"/>
              <a:t>C</a:t>
            </a:r>
            <a:r>
              <a:rPr lang="zh-CN" altLang="zh-CN" sz="2400" dirty="0" smtClean="0"/>
              <a:t>．灯</a:t>
            </a:r>
            <a:r>
              <a:rPr lang="en-US" altLang="zh-CN" sz="2400" dirty="0" smtClean="0"/>
              <a:t>L</a:t>
            </a:r>
            <a:r>
              <a:rPr lang="zh-CN" altLang="zh-CN" sz="2400" dirty="0" smtClean="0"/>
              <a:t>短路</a:t>
            </a:r>
            <a:r>
              <a:rPr lang="en-US" altLang="zh-CN" sz="2400" dirty="0" smtClean="0"/>
              <a:t>	          D</a:t>
            </a:r>
            <a:r>
              <a:rPr lang="zh-CN" altLang="zh-CN" sz="2400" dirty="0" smtClean="0"/>
              <a:t>．灯</a:t>
            </a:r>
            <a:r>
              <a:rPr lang="en-US" altLang="zh-CN" sz="2400" dirty="0" smtClean="0"/>
              <a:t>L</a:t>
            </a:r>
            <a:r>
              <a:rPr lang="zh-CN" altLang="zh-CN" sz="2400" dirty="0" smtClean="0"/>
              <a:t>断路</a:t>
            </a:r>
          </a:p>
        </p:txBody>
      </p:sp>
      <p:sp>
        <p:nvSpPr>
          <p:cNvPr id="3" name="Text Box 5"/>
          <p:cNvSpPr txBox="1">
            <a:spLocks noChangeArrowheads="1"/>
          </p:cNvSpPr>
          <p:nvPr/>
        </p:nvSpPr>
        <p:spPr bwMode="auto">
          <a:xfrm>
            <a:off x="4283968" y="2210819"/>
            <a:ext cx="504056" cy="493662"/>
          </a:xfrm>
          <a:prstGeom prst="rect">
            <a:avLst/>
          </a:prstGeom>
          <a:noFill/>
          <a:ln w="9525">
            <a:noFill/>
            <a:miter lim="800000"/>
          </a:ln>
        </p:spPr>
        <p:txBody>
          <a:bodyPr wrap="square">
            <a:spAutoFit/>
          </a:bodyPr>
          <a:lstStyle/>
          <a:p>
            <a:r>
              <a:rPr lang="en-US" altLang="zh-CN" sz="2600" smtClean="0">
                <a:solidFill>
                  <a:srgbClr val="FF0000"/>
                </a:solidFill>
                <a:latin typeface="Times New Roman" pitchFamily="18" charset="0"/>
                <a:ea typeface="黑体" pitchFamily="49" charset="-122"/>
              </a:rPr>
              <a:t>D</a:t>
            </a:r>
            <a:endParaRPr lang="zh-CN" altLang="en-US" sz="2600">
              <a:solidFill>
                <a:srgbClr val="FF0000"/>
              </a:solidFill>
              <a:latin typeface="Times New Roman" pitchFamily="18" charset="0"/>
              <a:ea typeface="黑体" pitchFamily="49" charset="-122"/>
            </a:endParaRPr>
          </a:p>
        </p:txBody>
      </p:sp>
      <p:pic>
        <p:nvPicPr>
          <p:cNvPr id="2050" name="图片24" descr="菁优网：http://www.jyeoo.com"/>
          <p:cNvPicPr>
            <a:picLocks noChangeAspect="1" noChangeArrowheads="1"/>
          </p:cNvPicPr>
          <p:nvPr/>
        </p:nvPicPr>
        <p:blipFill>
          <a:blip r:embed="rId2"/>
          <a:stretch>
            <a:fillRect/>
          </a:stretch>
        </p:blipFill>
        <p:spPr bwMode="auto">
          <a:xfrm>
            <a:off x="5868145" y="2932682"/>
            <a:ext cx="3000375" cy="178558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61025166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406163"/>
            <a:ext cx="8208912" cy="4535514"/>
          </a:xfrm>
          <a:prstGeom prst="rect">
            <a:avLst/>
          </a:prstGeom>
        </p:spPr>
        <p:txBody>
          <a:bodyPr wrap="square">
            <a:spAutoFit/>
          </a:bodyPr>
          <a:lstStyle/>
          <a:p>
            <a:pPr>
              <a:lnSpc>
                <a:spcPct val="150000"/>
              </a:lnSpc>
            </a:pPr>
            <a:r>
              <a:rPr lang="en-US" altLang="zh-CN" sz="2400" b="1" dirty="0" smtClean="0"/>
              <a:t>7</a:t>
            </a:r>
            <a:r>
              <a:rPr lang="zh-CN" altLang="zh-CN" sz="2400" b="1" dirty="0" smtClean="0"/>
              <a:t>．（</a:t>
            </a:r>
            <a:r>
              <a:rPr lang="en-US" altLang="zh-CN" sz="2400" b="1" dirty="0" smtClean="0"/>
              <a:t>2020</a:t>
            </a:r>
            <a:r>
              <a:rPr lang="zh-CN" altLang="zh-CN" sz="2400" b="1" dirty="0" smtClean="0"/>
              <a:t>秋</a:t>
            </a:r>
            <a:r>
              <a:rPr lang="zh-CN" altLang="zh-CN" sz="2400" b="1" dirty="0" smtClean="0"/>
              <a:t>•济南期末）</a:t>
            </a:r>
            <a:r>
              <a:rPr lang="zh-CN" altLang="zh-CN" sz="2400" dirty="0" smtClean="0"/>
              <a:t>如图所示为“用电流表和电压表测定小灯泡功率”的实验电路，如果小明同学在连接该电路时误将电流表和电压表的位置互换了，则闭合开关后将出现的情况是（　　）</a:t>
            </a:r>
            <a:endParaRPr lang="en-US" altLang="zh-CN" sz="2400" dirty="0" smtClean="0"/>
          </a:p>
          <a:p>
            <a:pPr>
              <a:lnSpc>
                <a:spcPct val="150000"/>
              </a:lnSpc>
            </a:pPr>
            <a:r>
              <a:rPr lang="en-US" altLang="zh-CN" sz="2400" dirty="0" smtClean="0"/>
              <a:t>A</a:t>
            </a:r>
            <a:r>
              <a:rPr lang="zh-CN" altLang="zh-CN" sz="2400" dirty="0" smtClean="0"/>
              <a:t>．电压表、电流表均无示数，灯泡不亮</a:t>
            </a:r>
            <a:r>
              <a:rPr lang="en-US" altLang="zh-CN" sz="2400" dirty="0" smtClean="0"/>
              <a:t>	</a:t>
            </a:r>
            <a:endParaRPr lang="zh-CN" altLang="zh-CN" sz="2400" dirty="0" smtClean="0"/>
          </a:p>
          <a:p>
            <a:pPr>
              <a:lnSpc>
                <a:spcPct val="150000"/>
              </a:lnSpc>
            </a:pPr>
            <a:r>
              <a:rPr lang="en-US" altLang="zh-CN" sz="2400" dirty="0" smtClean="0"/>
              <a:t>B</a:t>
            </a:r>
            <a:r>
              <a:rPr lang="zh-CN" altLang="zh-CN" sz="2400" dirty="0" smtClean="0"/>
              <a:t>．电压表有示数，电流表无示数，灯泡不亮</a:t>
            </a:r>
            <a:r>
              <a:rPr lang="en-US" altLang="zh-CN" sz="2400" dirty="0" smtClean="0"/>
              <a:t>	</a:t>
            </a:r>
            <a:endParaRPr lang="zh-CN" altLang="zh-CN" sz="2400" dirty="0" smtClean="0"/>
          </a:p>
          <a:p>
            <a:pPr>
              <a:lnSpc>
                <a:spcPct val="150000"/>
              </a:lnSpc>
            </a:pPr>
            <a:r>
              <a:rPr lang="en-US" altLang="zh-CN" sz="2400" dirty="0" smtClean="0"/>
              <a:t>C</a:t>
            </a:r>
            <a:r>
              <a:rPr lang="zh-CN" altLang="zh-CN" sz="2400" dirty="0" smtClean="0"/>
              <a:t>．电压表、电流表均有示数，灯泡不亮</a:t>
            </a:r>
            <a:r>
              <a:rPr lang="en-US" altLang="zh-CN" sz="2400" dirty="0" smtClean="0"/>
              <a:t>	</a:t>
            </a:r>
            <a:endParaRPr lang="zh-CN" altLang="zh-CN" sz="2400" dirty="0" smtClean="0"/>
          </a:p>
          <a:p>
            <a:pPr>
              <a:lnSpc>
                <a:spcPct val="150000"/>
              </a:lnSpc>
            </a:pPr>
            <a:r>
              <a:rPr lang="en-US" altLang="zh-CN" sz="2400" dirty="0" smtClean="0"/>
              <a:t>D</a:t>
            </a:r>
            <a:r>
              <a:rPr lang="zh-CN" altLang="zh-CN" sz="2400" dirty="0" smtClean="0"/>
              <a:t>．电压表无示数，电流表有示数，灯泡亮</a:t>
            </a:r>
          </a:p>
        </p:txBody>
      </p:sp>
      <p:pic>
        <p:nvPicPr>
          <p:cNvPr id="3074" name="图片24" descr="菁优网：http://www.jyeoo.com"/>
          <p:cNvPicPr>
            <a:picLocks noChangeAspect="1" noChangeArrowheads="1"/>
          </p:cNvPicPr>
          <p:nvPr/>
        </p:nvPicPr>
        <p:blipFill>
          <a:blip r:embed="rId2"/>
          <a:stretch>
            <a:fillRect/>
          </a:stretch>
        </p:blipFill>
        <p:spPr bwMode="auto">
          <a:xfrm>
            <a:off x="6732240" y="3004868"/>
            <a:ext cx="2163488" cy="129935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Text Box 5"/>
          <p:cNvSpPr txBox="1">
            <a:spLocks noChangeArrowheads="1"/>
          </p:cNvSpPr>
          <p:nvPr/>
        </p:nvSpPr>
        <p:spPr bwMode="auto">
          <a:xfrm>
            <a:off x="2123728" y="2138633"/>
            <a:ext cx="504056" cy="493662"/>
          </a:xfrm>
          <a:prstGeom prst="rect">
            <a:avLst/>
          </a:prstGeom>
          <a:noFill/>
          <a:ln w="9525">
            <a:noFill/>
            <a:miter lim="800000"/>
          </a:ln>
        </p:spPr>
        <p:txBody>
          <a:bodyPr wrap="square">
            <a:spAutoFit/>
          </a:bodyPr>
          <a:lstStyle/>
          <a:p>
            <a:r>
              <a:rPr lang="en-US" altLang="zh-CN" sz="2600" smtClean="0">
                <a:solidFill>
                  <a:srgbClr val="FF0000"/>
                </a:solidFill>
                <a:latin typeface="Times New Roman" pitchFamily="18" charset="0"/>
                <a:ea typeface="黑体" pitchFamily="49" charset="-122"/>
              </a:rPr>
              <a:t>B</a:t>
            </a:r>
            <a:endParaRPr lang="zh-CN" altLang="en-US" sz="2600">
              <a:solidFill>
                <a:srgbClr val="FF0000"/>
              </a:solidFill>
              <a:latin typeface="Times New Roman" pitchFamily="18" charset="0"/>
              <a:ea typeface="黑体" pitchFamily="49" charset="-122"/>
            </a:endParaRPr>
          </a:p>
        </p:txBody>
      </p:sp>
    </p:spTree>
    <p:extLst>
      <p:ext uri="{BB962C8B-B14F-4D97-AF65-F5344CB8AC3E}">
        <p14:creationId xmlns:p14="http://schemas.microsoft.com/office/powerpoint/2010/main" val="142841394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7544" y="478349"/>
            <a:ext cx="8208912" cy="3424776"/>
          </a:xfrm>
          <a:prstGeom prst="rect">
            <a:avLst/>
          </a:prstGeom>
        </p:spPr>
        <p:txBody>
          <a:bodyPr wrap="square">
            <a:spAutoFit/>
          </a:bodyPr>
          <a:lstStyle/>
          <a:p>
            <a:pPr>
              <a:lnSpc>
                <a:spcPct val="150000"/>
              </a:lnSpc>
            </a:pPr>
            <a:r>
              <a:rPr lang="en-US" altLang="zh-CN" sz="2400" b="1" smtClean="0"/>
              <a:t>8</a:t>
            </a:r>
            <a:r>
              <a:rPr lang="zh-CN" altLang="zh-CN" sz="2400" b="1" smtClean="0"/>
              <a:t>．</a:t>
            </a:r>
            <a:r>
              <a:rPr lang="zh-CN" altLang="zh-CN" sz="2400" smtClean="0"/>
              <a:t>如果测定标有“</a:t>
            </a:r>
            <a:r>
              <a:rPr lang="en-US" altLang="zh-CN" sz="2400" smtClean="0"/>
              <a:t>2.5V</a:t>
            </a:r>
            <a:r>
              <a:rPr lang="zh-CN" altLang="zh-CN" sz="2400" smtClean="0"/>
              <a:t>”字样的小灯泡的额定功率，那么两个电表的量程最好选用（　　）</a:t>
            </a:r>
          </a:p>
          <a:p>
            <a:pPr>
              <a:lnSpc>
                <a:spcPct val="150000"/>
              </a:lnSpc>
            </a:pPr>
            <a:r>
              <a:rPr lang="en-US" altLang="zh-CN" sz="2400" smtClean="0"/>
              <a:t>A</a:t>
            </a:r>
            <a:r>
              <a:rPr lang="zh-CN" altLang="zh-CN" sz="2400" smtClean="0"/>
              <a:t>．电压表选“</a:t>
            </a:r>
            <a:r>
              <a:rPr lang="en-US" altLang="zh-CN" sz="2400" smtClean="0"/>
              <a:t>0</a:t>
            </a:r>
            <a:r>
              <a:rPr lang="zh-CN" altLang="zh-CN" sz="2400" smtClean="0"/>
              <a:t>﹣</a:t>
            </a:r>
            <a:r>
              <a:rPr lang="en-US" altLang="zh-CN" sz="2400" smtClean="0"/>
              <a:t>15V</a:t>
            </a:r>
            <a:r>
              <a:rPr lang="zh-CN" altLang="zh-CN" sz="2400" smtClean="0"/>
              <a:t>”，电流表选“</a:t>
            </a:r>
            <a:r>
              <a:rPr lang="en-US" altLang="zh-CN" sz="2400" smtClean="0"/>
              <a:t>0</a:t>
            </a:r>
            <a:r>
              <a:rPr lang="zh-CN" altLang="zh-CN" sz="2400" smtClean="0"/>
              <a:t>﹣</a:t>
            </a:r>
            <a:r>
              <a:rPr lang="en-US" altLang="zh-CN" sz="2400" smtClean="0"/>
              <a:t>3A</a:t>
            </a:r>
            <a:r>
              <a:rPr lang="zh-CN" altLang="zh-CN" sz="2400" smtClean="0"/>
              <a:t>”</a:t>
            </a:r>
            <a:r>
              <a:rPr lang="en-US" altLang="zh-CN" sz="2400" smtClean="0"/>
              <a:t>	</a:t>
            </a:r>
            <a:endParaRPr lang="zh-CN" altLang="zh-CN" sz="2400" smtClean="0"/>
          </a:p>
          <a:p>
            <a:pPr>
              <a:lnSpc>
                <a:spcPct val="150000"/>
              </a:lnSpc>
            </a:pPr>
            <a:r>
              <a:rPr lang="en-US" altLang="zh-CN" sz="2400" smtClean="0"/>
              <a:t>B</a:t>
            </a:r>
            <a:r>
              <a:rPr lang="zh-CN" altLang="zh-CN" sz="2400" smtClean="0"/>
              <a:t>．电压表选“</a:t>
            </a:r>
            <a:r>
              <a:rPr lang="en-US" altLang="zh-CN" sz="2400" smtClean="0"/>
              <a:t>0</a:t>
            </a:r>
            <a:r>
              <a:rPr lang="zh-CN" altLang="zh-CN" sz="2400" smtClean="0"/>
              <a:t>﹣</a:t>
            </a:r>
            <a:r>
              <a:rPr lang="en-US" altLang="zh-CN" sz="2400" smtClean="0"/>
              <a:t>15V</a:t>
            </a:r>
            <a:r>
              <a:rPr lang="zh-CN" altLang="zh-CN" sz="2400" smtClean="0"/>
              <a:t>”，电流表选“</a:t>
            </a:r>
            <a:r>
              <a:rPr lang="en-US" altLang="zh-CN" sz="2400" smtClean="0"/>
              <a:t>0</a:t>
            </a:r>
            <a:r>
              <a:rPr lang="zh-CN" altLang="zh-CN" sz="2400" smtClean="0"/>
              <a:t>﹣</a:t>
            </a:r>
            <a:r>
              <a:rPr lang="en-US" altLang="zh-CN" sz="2400" smtClean="0"/>
              <a:t>0.6A</a:t>
            </a:r>
            <a:r>
              <a:rPr lang="zh-CN" altLang="zh-CN" sz="2400" smtClean="0"/>
              <a:t>”</a:t>
            </a:r>
            <a:r>
              <a:rPr lang="en-US" altLang="zh-CN" sz="2400" smtClean="0"/>
              <a:t>	</a:t>
            </a:r>
            <a:endParaRPr lang="zh-CN" altLang="zh-CN" sz="2400" smtClean="0"/>
          </a:p>
          <a:p>
            <a:pPr>
              <a:lnSpc>
                <a:spcPct val="150000"/>
              </a:lnSpc>
            </a:pPr>
            <a:r>
              <a:rPr lang="en-US" altLang="zh-CN" sz="2400" smtClean="0"/>
              <a:t>C</a:t>
            </a:r>
            <a:r>
              <a:rPr lang="zh-CN" altLang="zh-CN" sz="2400" smtClean="0"/>
              <a:t>．电压表选“</a:t>
            </a:r>
            <a:r>
              <a:rPr lang="en-US" altLang="zh-CN" sz="2400" smtClean="0"/>
              <a:t>0</a:t>
            </a:r>
            <a:r>
              <a:rPr lang="zh-CN" altLang="zh-CN" sz="2400" smtClean="0"/>
              <a:t>﹣</a:t>
            </a:r>
            <a:r>
              <a:rPr lang="en-US" altLang="zh-CN" sz="2400" smtClean="0"/>
              <a:t>3V</a:t>
            </a:r>
            <a:r>
              <a:rPr lang="zh-CN" altLang="zh-CN" sz="2400" smtClean="0"/>
              <a:t>”，电流表选“</a:t>
            </a:r>
            <a:r>
              <a:rPr lang="en-US" altLang="zh-CN" sz="2400" smtClean="0"/>
              <a:t>0</a:t>
            </a:r>
            <a:r>
              <a:rPr lang="zh-CN" altLang="zh-CN" sz="2400" smtClean="0"/>
              <a:t>﹣</a:t>
            </a:r>
            <a:r>
              <a:rPr lang="en-US" altLang="zh-CN" sz="2400" smtClean="0"/>
              <a:t>3A</a:t>
            </a:r>
            <a:r>
              <a:rPr lang="zh-CN" altLang="zh-CN" sz="2400" smtClean="0"/>
              <a:t>”</a:t>
            </a:r>
            <a:r>
              <a:rPr lang="en-US" altLang="zh-CN" sz="2400" smtClean="0"/>
              <a:t>	</a:t>
            </a:r>
            <a:endParaRPr lang="zh-CN" altLang="zh-CN" sz="2400" smtClean="0"/>
          </a:p>
          <a:p>
            <a:pPr>
              <a:lnSpc>
                <a:spcPct val="150000"/>
              </a:lnSpc>
            </a:pPr>
            <a:r>
              <a:rPr lang="en-US" altLang="zh-CN" sz="2400" smtClean="0"/>
              <a:t>D</a:t>
            </a:r>
            <a:r>
              <a:rPr lang="zh-CN" altLang="zh-CN" sz="2400" smtClean="0"/>
              <a:t>．电压表选“</a:t>
            </a:r>
            <a:r>
              <a:rPr lang="en-US" altLang="zh-CN" sz="2400" smtClean="0"/>
              <a:t>0</a:t>
            </a:r>
            <a:r>
              <a:rPr lang="zh-CN" altLang="zh-CN" sz="2400" smtClean="0"/>
              <a:t>﹣</a:t>
            </a:r>
            <a:r>
              <a:rPr lang="en-US" altLang="zh-CN" sz="2400" smtClean="0"/>
              <a:t>3V</a:t>
            </a:r>
            <a:r>
              <a:rPr lang="zh-CN" altLang="zh-CN" sz="2400" smtClean="0"/>
              <a:t>”，电流表选“</a:t>
            </a:r>
            <a:r>
              <a:rPr lang="en-US" altLang="zh-CN" sz="2400" smtClean="0"/>
              <a:t>0</a:t>
            </a:r>
            <a:r>
              <a:rPr lang="zh-CN" altLang="zh-CN" sz="2400" smtClean="0"/>
              <a:t>﹣</a:t>
            </a:r>
            <a:r>
              <a:rPr lang="en-US" altLang="zh-CN" sz="2400" smtClean="0"/>
              <a:t>0.6A</a:t>
            </a:r>
            <a:r>
              <a:rPr lang="zh-CN" altLang="zh-CN" sz="2400" smtClean="0"/>
              <a:t>”</a:t>
            </a:r>
            <a:endParaRPr lang="zh-CN" altLang="zh-CN" sz="2400"/>
          </a:p>
        </p:txBody>
      </p:sp>
      <p:sp>
        <p:nvSpPr>
          <p:cNvPr id="5" name="Text Box 5"/>
          <p:cNvSpPr txBox="1">
            <a:spLocks noChangeArrowheads="1"/>
          </p:cNvSpPr>
          <p:nvPr/>
        </p:nvSpPr>
        <p:spPr bwMode="auto">
          <a:xfrm>
            <a:off x="4283968" y="1128026"/>
            <a:ext cx="504056" cy="493662"/>
          </a:xfrm>
          <a:prstGeom prst="rect">
            <a:avLst/>
          </a:prstGeom>
          <a:noFill/>
          <a:ln w="9525">
            <a:noFill/>
            <a:miter lim="800000"/>
          </a:ln>
        </p:spPr>
        <p:txBody>
          <a:bodyPr wrap="square">
            <a:spAutoFit/>
          </a:bodyPr>
          <a:lstStyle/>
          <a:p>
            <a:r>
              <a:rPr lang="en-US" altLang="zh-CN" sz="2600" smtClean="0">
                <a:solidFill>
                  <a:srgbClr val="FF0000"/>
                </a:solidFill>
                <a:latin typeface="Times New Roman" pitchFamily="18" charset="0"/>
                <a:ea typeface="黑体" pitchFamily="49" charset="-122"/>
              </a:rPr>
              <a:t>D</a:t>
            </a:r>
            <a:endParaRPr lang="zh-CN" altLang="en-US" sz="2600">
              <a:solidFill>
                <a:srgbClr val="FF0000"/>
              </a:solidFill>
              <a:latin typeface="Times New Roman" pitchFamily="18" charset="0"/>
              <a:ea typeface="黑体" pitchFamily="49" charset="-122"/>
            </a:endParaRPr>
          </a:p>
        </p:txBody>
      </p:sp>
    </p:spTree>
    <p:extLst>
      <p:ext uri="{BB962C8B-B14F-4D97-AF65-F5344CB8AC3E}">
        <p14:creationId xmlns:p14="http://schemas.microsoft.com/office/powerpoint/2010/main" val="313337713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7544" y="478349"/>
            <a:ext cx="8424936" cy="1758668"/>
          </a:xfrm>
          <a:prstGeom prst="rect">
            <a:avLst/>
          </a:prstGeom>
        </p:spPr>
        <p:txBody>
          <a:bodyPr wrap="square">
            <a:spAutoFit/>
          </a:bodyPr>
          <a:lstStyle/>
          <a:p>
            <a:pPr>
              <a:lnSpc>
                <a:spcPct val="150000"/>
              </a:lnSpc>
            </a:pPr>
            <a:r>
              <a:rPr lang="en-US" altLang="zh-CN" sz="2400" b="1" dirty="0" smtClean="0"/>
              <a:t>9</a:t>
            </a:r>
            <a:r>
              <a:rPr lang="zh-CN" altLang="zh-CN" sz="2400" b="1" dirty="0" smtClean="0"/>
              <a:t>．（</a:t>
            </a:r>
            <a:r>
              <a:rPr lang="en-US" altLang="zh-CN" sz="2400" b="1" dirty="0" smtClean="0"/>
              <a:t>2021</a:t>
            </a:r>
            <a:r>
              <a:rPr lang="zh-CN" altLang="zh-CN" sz="2400" b="1" dirty="0" smtClean="0"/>
              <a:t>•</a:t>
            </a:r>
            <a:r>
              <a:rPr lang="zh-CN" altLang="zh-CN" sz="2400" b="1" dirty="0" smtClean="0"/>
              <a:t>大庆期中）</a:t>
            </a:r>
            <a:r>
              <a:rPr lang="zh-CN" altLang="zh-CN" sz="2400" dirty="0" smtClean="0"/>
              <a:t>如图所示的四个电路中，电源电压已知，电阻</a:t>
            </a:r>
            <a:r>
              <a:rPr lang="en-US" altLang="zh-CN" sz="2400" dirty="0" smtClean="0"/>
              <a:t>R</a:t>
            </a:r>
            <a:r>
              <a:rPr lang="zh-CN" altLang="zh-CN" sz="2400" dirty="0" smtClean="0"/>
              <a:t>的阻值已知，根据电压表或电流表的示数，无论直接还是间接均不能测出灯泡电功率的电路是（　　）</a:t>
            </a:r>
            <a:endParaRPr lang="zh-CN" altLang="zh-CN" sz="2400" dirty="0"/>
          </a:p>
        </p:txBody>
      </p:sp>
      <p:pic>
        <p:nvPicPr>
          <p:cNvPr id="4098" name="图片24" descr="菁优网：http://www.jyeoo.com"/>
          <p:cNvPicPr>
            <a:picLocks noChangeAspect="1" noChangeArrowheads="1"/>
          </p:cNvPicPr>
          <p:nvPr/>
        </p:nvPicPr>
        <p:blipFill>
          <a:blip r:embed="rId2"/>
          <a:stretch>
            <a:fillRect/>
          </a:stretch>
        </p:blipFill>
        <p:spPr bwMode="auto">
          <a:xfrm>
            <a:off x="755577" y="2716123"/>
            <a:ext cx="1362075" cy="114582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099" name="图片24" descr="菁优网：http://www.jyeoo.com"/>
          <p:cNvPicPr>
            <a:picLocks noChangeAspect="1" noChangeArrowheads="1"/>
          </p:cNvPicPr>
          <p:nvPr/>
        </p:nvPicPr>
        <p:blipFill>
          <a:blip r:embed="rId3"/>
          <a:stretch>
            <a:fillRect/>
          </a:stretch>
        </p:blipFill>
        <p:spPr bwMode="auto">
          <a:xfrm>
            <a:off x="2771801" y="2788309"/>
            <a:ext cx="1457325" cy="107898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100" name="图片24" descr="菁优网：http://www.jyeoo.com"/>
          <p:cNvPicPr>
            <a:picLocks noChangeAspect="1" noChangeArrowheads="1"/>
          </p:cNvPicPr>
          <p:nvPr/>
        </p:nvPicPr>
        <p:blipFill>
          <a:blip r:embed="rId4"/>
          <a:stretch>
            <a:fillRect/>
          </a:stretch>
        </p:blipFill>
        <p:spPr bwMode="auto">
          <a:xfrm>
            <a:off x="5004048" y="2643936"/>
            <a:ext cx="1371600" cy="124131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101" name="图片24" descr="菁优网：http://www.jyeoo.com"/>
          <p:cNvPicPr>
            <a:picLocks noChangeAspect="1" noChangeArrowheads="1"/>
          </p:cNvPicPr>
          <p:nvPr/>
        </p:nvPicPr>
        <p:blipFill>
          <a:blip r:embed="rId5"/>
          <a:stretch>
            <a:fillRect/>
          </a:stretch>
        </p:blipFill>
        <p:spPr bwMode="auto">
          <a:xfrm>
            <a:off x="7020273" y="2716123"/>
            <a:ext cx="1362075" cy="114582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9" name="Text Box 5"/>
          <p:cNvSpPr txBox="1">
            <a:spLocks noChangeArrowheads="1"/>
          </p:cNvSpPr>
          <p:nvPr/>
        </p:nvSpPr>
        <p:spPr bwMode="auto">
          <a:xfrm>
            <a:off x="6732240" y="1705516"/>
            <a:ext cx="504056" cy="493662"/>
          </a:xfrm>
          <a:prstGeom prst="rect">
            <a:avLst/>
          </a:prstGeom>
          <a:noFill/>
          <a:ln w="9525">
            <a:noFill/>
            <a:miter lim="800000"/>
          </a:ln>
        </p:spPr>
        <p:txBody>
          <a:bodyPr wrap="square">
            <a:spAutoFit/>
          </a:bodyPr>
          <a:lstStyle/>
          <a:p>
            <a:r>
              <a:rPr lang="en-US" altLang="zh-CN" sz="2600" smtClean="0">
                <a:solidFill>
                  <a:srgbClr val="FF0000"/>
                </a:solidFill>
                <a:latin typeface="Times New Roman" pitchFamily="18" charset="0"/>
                <a:ea typeface="黑体" pitchFamily="49" charset="-122"/>
              </a:rPr>
              <a:t>C</a:t>
            </a:r>
            <a:endParaRPr lang="zh-CN" altLang="en-US" sz="2600">
              <a:solidFill>
                <a:srgbClr val="FF0000"/>
              </a:solidFill>
              <a:latin typeface="Times New Roman" pitchFamily="18" charset="0"/>
              <a:ea typeface="黑体" pitchFamily="49" charset="-122"/>
            </a:endParaRPr>
          </a:p>
        </p:txBody>
      </p:sp>
    </p:spTree>
    <p:extLst>
      <p:ext uri="{BB962C8B-B14F-4D97-AF65-F5344CB8AC3E}">
        <p14:creationId xmlns:p14="http://schemas.microsoft.com/office/powerpoint/2010/main" val="300421908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9552" y="406163"/>
            <a:ext cx="8208912" cy="3656180"/>
          </a:xfrm>
          <a:prstGeom prst="rect">
            <a:avLst/>
          </a:prstGeom>
        </p:spPr>
        <p:txBody>
          <a:bodyPr wrap="square">
            <a:spAutoFit/>
          </a:bodyPr>
          <a:lstStyle/>
          <a:p>
            <a:pPr>
              <a:lnSpc>
                <a:spcPct val="150000"/>
              </a:lnSpc>
            </a:pPr>
            <a:r>
              <a:rPr lang="en-US" altLang="zh-CN" sz="2200" b="1" dirty="0" smtClean="0"/>
              <a:t>10</a:t>
            </a:r>
            <a:r>
              <a:rPr lang="zh-CN" altLang="zh-CN" sz="2200" b="1" dirty="0" smtClean="0"/>
              <a:t>．（</a:t>
            </a:r>
            <a:r>
              <a:rPr lang="en-US" altLang="zh-CN" sz="2200" b="1" dirty="0" smtClean="0"/>
              <a:t>2021</a:t>
            </a:r>
            <a:r>
              <a:rPr lang="zh-CN" altLang="zh-CN" sz="2200" b="1" dirty="0" smtClean="0"/>
              <a:t>•</a:t>
            </a:r>
            <a:r>
              <a:rPr lang="zh-CN" altLang="zh-CN" sz="2200" b="1" dirty="0" smtClean="0"/>
              <a:t>坪山区二模）</a:t>
            </a:r>
            <a:r>
              <a:rPr lang="zh-CN" altLang="zh-CN" sz="2200" dirty="0" smtClean="0"/>
              <a:t>小华在探究“小灯泡发光时的亮度与电功率的关系”的实验中，所用的电源电压是</a:t>
            </a:r>
            <a:r>
              <a:rPr lang="en-US" altLang="zh-CN" sz="2200" dirty="0" smtClean="0"/>
              <a:t>4V</a:t>
            </a:r>
            <a:r>
              <a:rPr lang="zh-CN" altLang="zh-CN" sz="2200" dirty="0" smtClean="0"/>
              <a:t>，小灯泡的额定电压是</a:t>
            </a:r>
            <a:r>
              <a:rPr lang="en-US" altLang="zh-CN" sz="2200" dirty="0" smtClean="0"/>
              <a:t>2.5V</a:t>
            </a:r>
            <a:r>
              <a:rPr lang="zh-CN" altLang="zh-CN" sz="2200" dirty="0" smtClean="0"/>
              <a:t>，小灯泡两端允许加的最大电压为额定电压的</a:t>
            </a:r>
            <a:r>
              <a:rPr lang="en-US" altLang="zh-CN" sz="2200" dirty="0" smtClean="0"/>
              <a:t>1.2</a:t>
            </a:r>
            <a:r>
              <a:rPr lang="zh-CN" altLang="zh-CN" sz="2200" dirty="0" smtClean="0"/>
              <a:t>倍。小华同学移动滑片</a:t>
            </a:r>
            <a:r>
              <a:rPr lang="en-US" altLang="zh-CN" sz="2200" dirty="0" smtClean="0"/>
              <a:t>P</a:t>
            </a:r>
            <a:r>
              <a:rPr lang="zh-CN" altLang="zh-CN" sz="2200" dirty="0" smtClean="0"/>
              <a:t>，记下多组对应的电压表和电流表的示数，并绘制成下左图所示的图象。根据图象信息，可计算出小灯泡的额定功率是</a:t>
            </a:r>
            <a:r>
              <a:rPr lang="zh-CN" altLang="zh-CN" sz="2200" u="sng" dirty="0" smtClean="0"/>
              <a:t>　</a:t>
            </a:r>
            <a:r>
              <a:rPr lang="en-US" altLang="zh-CN" sz="2200" u="sng" dirty="0" smtClean="0"/>
              <a:t>   </a:t>
            </a:r>
            <a:r>
              <a:rPr lang="zh-CN" altLang="zh-CN" sz="2200" u="sng" dirty="0" smtClean="0"/>
              <a:t>　</a:t>
            </a:r>
            <a:r>
              <a:rPr lang="zh-CN" altLang="zh-CN" sz="2200" dirty="0" smtClean="0"/>
              <a:t>瓦。该图象不是直线，</a:t>
            </a:r>
            <a:endParaRPr lang="en-US" altLang="zh-CN" sz="2200" dirty="0" smtClean="0"/>
          </a:p>
          <a:p>
            <a:pPr>
              <a:lnSpc>
                <a:spcPct val="150000"/>
              </a:lnSpc>
            </a:pPr>
            <a:r>
              <a:rPr lang="zh-CN" altLang="zh-CN" sz="2200" dirty="0" smtClean="0"/>
              <a:t>主要原因是</a:t>
            </a:r>
            <a:r>
              <a:rPr lang="zh-CN" altLang="zh-CN" sz="2200" u="sng" dirty="0" smtClean="0"/>
              <a:t>　</a:t>
            </a:r>
            <a:r>
              <a:rPr lang="en-US" altLang="zh-CN" sz="2200" u="sng" dirty="0" smtClean="0"/>
              <a:t>                                      </a:t>
            </a:r>
            <a:r>
              <a:rPr lang="zh-CN" altLang="zh-CN" sz="2200" u="sng" dirty="0" smtClean="0"/>
              <a:t>　</a:t>
            </a:r>
            <a:r>
              <a:rPr lang="zh-CN" altLang="zh-CN" sz="2200" dirty="0" smtClean="0"/>
              <a:t>。</a:t>
            </a:r>
            <a:endParaRPr lang="zh-CN" altLang="zh-CN" sz="2200" dirty="0"/>
          </a:p>
        </p:txBody>
      </p:sp>
      <p:pic>
        <p:nvPicPr>
          <p:cNvPr id="5122" name="图片24" descr="菁优网：http://www.jyeoo.com"/>
          <p:cNvPicPr>
            <a:picLocks noChangeAspect="1" noChangeArrowheads="1"/>
          </p:cNvPicPr>
          <p:nvPr/>
        </p:nvPicPr>
        <p:blipFill>
          <a:blip r:embed="rId2"/>
          <a:stretch>
            <a:fillRect/>
          </a:stretch>
        </p:blipFill>
        <p:spPr bwMode="auto">
          <a:xfrm>
            <a:off x="6516216" y="3149240"/>
            <a:ext cx="1728192" cy="146504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矩形 5"/>
          <p:cNvSpPr/>
          <p:nvPr/>
        </p:nvSpPr>
        <p:spPr>
          <a:xfrm>
            <a:off x="1835696" y="3004868"/>
            <a:ext cx="508473" cy="400110"/>
          </a:xfrm>
          <a:prstGeom prst="rect">
            <a:avLst/>
          </a:prstGeom>
        </p:spPr>
        <p:txBody>
          <a:bodyPr wrap="none">
            <a:spAutoFit/>
          </a:bodyPr>
          <a:lstStyle/>
          <a:p>
            <a:r>
              <a:rPr lang="en-US" altLang="zh-CN" sz="2000" smtClean="0">
                <a:solidFill>
                  <a:srgbClr val="FF0000"/>
                </a:solidFill>
              </a:rPr>
              <a:t>0.5</a:t>
            </a:r>
            <a:endParaRPr lang="zh-CN" altLang="en-US" sz="2000">
              <a:solidFill>
                <a:srgbClr val="FF0000"/>
              </a:solidFill>
            </a:endParaRPr>
          </a:p>
        </p:txBody>
      </p:sp>
      <p:sp>
        <p:nvSpPr>
          <p:cNvPr id="7" name="矩形 6"/>
          <p:cNvSpPr/>
          <p:nvPr/>
        </p:nvSpPr>
        <p:spPr>
          <a:xfrm>
            <a:off x="2123728" y="3510171"/>
            <a:ext cx="3384376" cy="401100"/>
          </a:xfrm>
          <a:prstGeom prst="rect">
            <a:avLst/>
          </a:prstGeom>
        </p:spPr>
        <p:txBody>
          <a:bodyPr wrap="square">
            <a:spAutoFit/>
          </a:bodyPr>
          <a:lstStyle/>
          <a:p>
            <a:r>
              <a:rPr lang="zh-CN" altLang="zh-CN" sz="2000" smtClean="0">
                <a:solidFill>
                  <a:srgbClr val="FF0000"/>
                </a:solidFill>
              </a:rPr>
              <a:t>灯丝电阻随温度升高而增大</a:t>
            </a:r>
            <a:endParaRPr lang="zh-CN" altLang="en-US" sz="2000">
              <a:solidFill>
                <a:srgbClr val="FF0000"/>
              </a:solidFill>
            </a:endParaRPr>
          </a:p>
        </p:txBody>
      </p:sp>
    </p:spTree>
    <p:extLst>
      <p:ext uri="{BB962C8B-B14F-4D97-AF65-F5344CB8AC3E}">
        <p14:creationId xmlns:p14="http://schemas.microsoft.com/office/powerpoint/2010/main" val="388767853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wipe(down)">
                                      <p:cBhvr>
                                        <p:cTn id="10"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P spid="7" grpId="0" build="allAtOnce"/>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7"/>
          <p:cNvSpPr>
            <a:spLocks noChangeArrowheads="1"/>
          </p:cNvSpPr>
          <p:nvPr/>
        </p:nvSpPr>
        <p:spPr bwMode="auto">
          <a:xfrm>
            <a:off x="395288" y="681038"/>
            <a:ext cx="8342312" cy="1897511"/>
          </a:xfrm>
          <a:prstGeom prst="rect">
            <a:avLst/>
          </a:prstGeom>
          <a:noFill/>
          <a:ln w="9525">
            <a:noFill/>
            <a:miter lim="800000"/>
          </a:ln>
        </p:spPr>
        <p:txBody>
          <a:bodyPr>
            <a:spAutoFit/>
          </a:bodyPr>
          <a:lstStyle/>
          <a:p>
            <a:pPr>
              <a:lnSpc>
                <a:spcPct val="150000"/>
              </a:lnSpc>
            </a:pPr>
            <a:r>
              <a:rPr lang="en-US" altLang="zh-CN" sz="2600" smtClean="0">
                <a:latin typeface="+mn-ea"/>
              </a:rPr>
              <a:t>11</a:t>
            </a:r>
            <a:r>
              <a:rPr lang="en-US" altLang="zh-CN" sz="2600" b="0" smtClean="0">
                <a:latin typeface="+mn-ea"/>
              </a:rPr>
              <a:t>.</a:t>
            </a:r>
            <a:r>
              <a:rPr lang="zh-CN" altLang="en-US" sz="2600" b="0">
                <a:latin typeface="+mn-ea"/>
              </a:rPr>
              <a:t>小灯泡上标有“</a:t>
            </a:r>
            <a:r>
              <a:rPr lang="en-US" altLang="zh-CN" sz="2600" b="0">
                <a:latin typeface="+mn-ea"/>
              </a:rPr>
              <a:t>6 V  3 W</a:t>
            </a:r>
            <a:r>
              <a:rPr lang="zh-CN" altLang="en-US" sz="2600" b="0">
                <a:latin typeface="+mn-ea"/>
              </a:rPr>
              <a:t>”字样，将这盏灯接到</a:t>
            </a:r>
            <a:r>
              <a:rPr lang="en-US" altLang="zh-CN" sz="2600" b="0">
                <a:latin typeface="+mn-ea"/>
              </a:rPr>
              <a:t>3 V</a:t>
            </a:r>
            <a:r>
              <a:rPr lang="zh-CN" altLang="en-US" sz="2600" b="0">
                <a:latin typeface="+mn-ea"/>
              </a:rPr>
              <a:t>电压下，它比正常发光时</a:t>
            </a:r>
            <a:r>
              <a:rPr lang="en-US" altLang="zh-CN" sz="2600" b="0">
                <a:latin typeface="+mn-ea"/>
              </a:rPr>
              <a:t>___</a:t>
            </a:r>
            <a:r>
              <a:rPr lang="zh-CN" altLang="en-US" sz="2600" b="0">
                <a:latin typeface="+mn-ea"/>
              </a:rPr>
              <a:t>（选填“亮”或“暗”），这时它的实际功率为</a:t>
            </a:r>
            <a:r>
              <a:rPr lang="en-US" altLang="zh-CN" sz="2600" b="0" smtClean="0">
                <a:latin typeface="+mn-ea"/>
              </a:rPr>
              <a:t>_____</a:t>
            </a:r>
            <a:r>
              <a:rPr lang="en-US" altLang="zh-CN" sz="2600" b="0">
                <a:latin typeface="+mn-ea"/>
              </a:rPr>
              <a:t>W</a:t>
            </a:r>
            <a:r>
              <a:rPr lang="zh-CN" altLang="en-US" sz="2600" b="0">
                <a:latin typeface="+mn-ea"/>
              </a:rPr>
              <a:t>。</a:t>
            </a:r>
          </a:p>
        </p:txBody>
      </p:sp>
      <p:sp>
        <p:nvSpPr>
          <p:cNvPr id="26627" name="Text Box 5"/>
          <p:cNvSpPr txBox="1">
            <a:spLocks noChangeArrowheads="1"/>
          </p:cNvSpPr>
          <p:nvPr/>
        </p:nvSpPr>
        <p:spPr bwMode="auto">
          <a:xfrm>
            <a:off x="4139953" y="1344584"/>
            <a:ext cx="741363" cy="462808"/>
          </a:xfrm>
          <a:prstGeom prst="rect">
            <a:avLst/>
          </a:prstGeom>
          <a:noFill/>
          <a:ln w="9525">
            <a:noFill/>
            <a:miter lim="800000"/>
          </a:ln>
        </p:spPr>
        <p:txBody>
          <a:bodyPr>
            <a:spAutoFit/>
          </a:bodyPr>
          <a:lstStyle/>
          <a:p>
            <a:r>
              <a:rPr lang="zh-CN" altLang="en-US" sz="2400">
                <a:solidFill>
                  <a:srgbClr val="FF0000"/>
                </a:solidFill>
                <a:latin typeface="Times New Roman" pitchFamily="18" charset="0"/>
                <a:ea typeface="黑体" pitchFamily="49" charset="-122"/>
              </a:rPr>
              <a:t>暗</a:t>
            </a:r>
          </a:p>
        </p:txBody>
      </p:sp>
      <p:sp>
        <p:nvSpPr>
          <p:cNvPr id="26628" name="Text Box 6"/>
          <p:cNvSpPr txBox="1">
            <a:spLocks noChangeArrowheads="1"/>
          </p:cNvSpPr>
          <p:nvPr/>
        </p:nvSpPr>
        <p:spPr bwMode="auto">
          <a:xfrm>
            <a:off x="3563888" y="1922074"/>
            <a:ext cx="857250" cy="462808"/>
          </a:xfrm>
          <a:prstGeom prst="rect">
            <a:avLst/>
          </a:prstGeom>
          <a:noFill/>
          <a:ln w="9525">
            <a:noFill/>
            <a:miter lim="800000"/>
          </a:ln>
        </p:spPr>
        <p:txBody>
          <a:bodyPr>
            <a:spAutoFit/>
          </a:bodyPr>
          <a:lstStyle/>
          <a:p>
            <a:r>
              <a:rPr lang="en-US" altLang="zh-CN" sz="2400">
                <a:solidFill>
                  <a:srgbClr val="FF0000"/>
                </a:solidFill>
                <a:latin typeface="Times New Roman" pitchFamily="18" charset="0"/>
                <a:ea typeface="黑体" pitchFamily="49" charset="-122"/>
              </a:rPr>
              <a:t>0.75</a:t>
            </a:r>
          </a:p>
        </p:txBody>
      </p:sp>
    </p:spTree>
    <p:extLst>
      <p:ext uri="{BB962C8B-B14F-4D97-AF65-F5344CB8AC3E}">
        <p14:creationId xmlns:p14="http://schemas.microsoft.com/office/powerpoint/2010/main" val="36314349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6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P spid="2662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3"/>
          <p:cNvSpPr>
            <a:spLocks noChangeArrowheads="1"/>
          </p:cNvSpPr>
          <p:nvPr/>
        </p:nvSpPr>
        <p:spPr bwMode="auto">
          <a:xfrm>
            <a:off x="395537" y="333977"/>
            <a:ext cx="7991475" cy="1656851"/>
          </a:xfrm>
          <a:prstGeom prst="rect">
            <a:avLst/>
          </a:prstGeom>
          <a:noFill/>
          <a:ln w="9525">
            <a:noFill/>
            <a:miter lim="800000"/>
          </a:ln>
        </p:spPr>
        <p:txBody>
          <a:bodyPr>
            <a:spAutoFit/>
          </a:bodyPr>
          <a:lstStyle/>
          <a:p>
            <a:pPr>
              <a:lnSpc>
                <a:spcPct val="130000"/>
              </a:lnSpc>
            </a:pPr>
            <a:r>
              <a:rPr lang="en-US" altLang="zh-CN" sz="2600" smtClean="0">
                <a:latin typeface="Times New Roman" pitchFamily="18" charset="0"/>
              </a:rPr>
              <a:t>12. </a:t>
            </a:r>
            <a:r>
              <a:rPr lang="zh-CN" altLang="en-US" sz="2600" smtClean="0">
                <a:latin typeface="Times New Roman" pitchFamily="18" charset="0"/>
              </a:rPr>
              <a:t>利</a:t>
            </a:r>
            <a:r>
              <a:rPr lang="zh-CN" altLang="en-US" sz="2600">
                <a:latin typeface="Times New Roman" pitchFamily="18" charset="0"/>
              </a:rPr>
              <a:t>用如图所示的器材，测量小灯泡的电功率。</a:t>
            </a:r>
          </a:p>
          <a:p>
            <a:pPr>
              <a:lnSpc>
                <a:spcPct val="130000"/>
              </a:lnSpc>
            </a:pPr>
            <a:r>
              <a:rPr lang="zh-CN" altLang="en-US" sz="2600">
                <a:latin typeface="Times New Roman" pitchFamily="18" charset="0"/>
              </a:rPr>
              <a:t>（</a:t>
            </a:r>
            <a:r>
              <a:rPr lang="en-US" altLang="zh-CN" sz="2600">
                <a:latin typeface="Times New Roman" pitchFamily="18" charset="0"/>
              </a:rPr>
              <a:t>1</a:t>
            </a:r>
            <a:r>
              <a:rPr lang="zh-CN" altLang="en-US" sz="2600">
                <a:latin typeface="Times New Roman" pitchFamily="18" charset="0"/>
              </a:rPr>
              <a:t>）</a:t>
            </a:r>
            <a:r>
              <a:rPr lang="en-US" altLang="zh-CN" sz="2600">
                <a:latin typeface="Times New Roman" pitchFamily="18" charset="0"/>
              </a:rPr>
              <a:t> </a:t>
            </a:r>
            <a:r>
              <a:rPr lang="zh-CN" altLang="en-US" sz="2600">
                <a:latin typeface="Times New Roman" pitchFamily="18" charset="0"/>
              </a:rPr>
              <a:t>在闭合开关前，滑动变阻器连入电路的电阻阻值应最</a:t>
            </a:r>
            <a:r>
              <a:rPr lang="en-US" altLang="zh-CN" sz="2600">
                <a:latin typeface="Times New Roman" pitchFamily="18" charset="0"/>
              </a:rPr>
              <a:t>___</a:t>
            </a:r>
            <a:r>
              <a:rPr lang="zh-CN" altLang="en-US" sz="2600">
                <a:latin typeface="Times New Roman" pitchFamily="18" charset="0"/>
              </a:rPr>
              <a:t>，即滑片应位于</a:t>
            </a:r>
            <a:r>
              <a:rPr lang="en-US" altLang="zh-CN" sz="2600">
                <a:latin typeface="Times New Roman" pitchFamily="18" charset="0"/>
              </a:rPr>
              <a:t>____</a:t>
            </a:r>
            <a:r>
              <a:rPr lang="zh-CN" altLang="en-US" sz="2600">
                <a:latin typeface="Times New Roman" pitchFamily="18" charset="0"/>
              </a:rPr>
              <a:t>端（填“左或右”）。</a:t>
            </a:r>
          </a:p>
        </p:txBody>
      </p:sp>
      <p:sp>
        <p:nvSpPr>
          <p:cNvPr id="29699" name="Text Box 9"/>
          <p:cNvSpPr txBox="1">
            <a:spLocks noChangeArrowheads="1"/>
          </p:cNvSpPr>
          <p:nvPr/>
        </p:nvSpPr>
        <p:spPr bwMode="auto">
          <a:xfrm>
            <a:off x="1420815" y="1385888"/>
            <a:ext cx="784225" cy="493662"/>
          </a:xfrm>
          <a:prstGeom prst="rect">
            <a:avLst/>
          </a:prstGeom>
          <a:noFill/>
          <a:ln w="9525">
            <a:noFill/>
            <a:miter lim="800000"/>
          </a:ln>
        </p:spPr>
        <p:txBody>
          <a:bodyPr>
            <a:spAutoFit/>
          </a:bodyPr>
          <a:lstStyle/>
          <a:p>
            <a:r>
              <a:rPr lang="zh-CN" altLang="en-US" sz="2600" b="0">
                <a:solidFill>
                  <a:srgbClr val="FF0000"/>
                </a:solidFill>
                <a:latin typeface="黑体" pitchFamily="49" charset="-122"/>
                <a:ea typeface="黑体" pitchFamily="49" charset="-122"/>
              </a:rPr>
              <a:t>大</a:t>
            </a:r>
          </a:p>
        </p:txBody>
      </p:sp>
      <p:sp>
        <p:nvSpPr>
          <p:cNvPr id="29700" name="Text Box 14"/>
          <p:cNvSpPr txBox="1">
            <a:spLocks noChangeArrowheads="1"/>
          </p:cNvSpPr>
          <p:nvPr/>
        </p:nvSpPr>
        <p:spPr bwMode="auto">
          <a:xfrm>
            <a:off x="4335465" y="1393032"/>
            <a:ext cx="784225" cy="493662"/>
          </a:xfrm>
          <a:prstGeom prst="rect">
            <a:avLst/>
          </a:prstGeom>
          <a:noFill/>
          <a:ln w="9525">
            <a:noFill/>
            <a:miter lim="800000"/>
          </a:ln>
        </p:spPr>
        <p:txBody>
          <a:bodyPr>
            <a:spAutoFit/>
          </a:bodyPr>
          <a:lstStyle/>
          <a:p>
            <a:r>
              <a:rPr lang="zh-CN" altLang="en-US" sz="2600">
                <a:solidFill>
                  <a:srgbClr val="FF0000"/>
                </a:solidFill>
                <a:latin typeface="黑体" pitchFamily="49" charset="-122"/>
                <a:ea typeface="黑体" pitchFamily="49" charset="-122"/>
              </a:rPr>
              <a:t>左</a:t>
            </a:r>
          </a:p>
        </p:txBody>
      </p:sp>
      <p:grpSp>
        <p:nvGrpSpPr>
          <p:cNvPr id="2" name="Group 6"/>
          <p:cNvGrpSpPr/>
          <p:nvPr/>
        </p:nvGrpSpPr>
        <p:grpSpPr>
          <a:xfrm>
            <a:off x="2123728" y="2138633"/>
            <a:ext cx="5251450" cy="2652713"/>
            <a:chOff x="0" y="0"/>
            <a:chExt cx="5360001" cy="3593342"/>
          </a:xfrm>
        </p:grpSpPr>
        <p:pic>
          <p:nvPicPr>
            <p:cNvPr id="33797" name="Picture 3" descr="H:\2\人教教参资源\九\图\铡刀开关.JPG"/>
            <p:cNvPicPr>
              <a:picLocks noChangeAspect="1" noChangeArrowheads="1"/>
            </p:cNvPicPr>
            <p:nvPr/>
          </p:nvPicPr>
          <p:blipFill>
            <a:blip r:embed="rId2"/>
            <a:stretch>
              <a:fillRect/>
            </a:stretch>
          </p:blipFill>
          <p:spPr bwMode="auto">
            <a:xfrm flipH="1">
              <a:off x="2005410" y="375784"/>
              <a:ext cx="1129418" cy="720855"/>
            </a:xfrm>
            <a:prstGeom prst="rect">
              <a:avLst/>
            </a:prstGeom>
            <a:noFill/>
            <a:ln w="9525">
              <a:noFill/>
              <a:miter lim="800000"/>
            </a:ln>
          </p:spPr>
        </p:pic>
        <p:pic>
          <p:nvPicPr>
            <p:cNvPr id="33798" name="Picture 4" descr="H:\2\人教教参资源\九\ppt\16\16-4-2.JPG"/>
            <p:cNvPicPr>
              <a:picLocks noChangeAspect="1" noChangeArrowheads="1"/>
            </p:cNvPicPr>
            <p:nvPr/>
          </p:nvPicPr>
          <p:blipFill>
            <a:blip r:embed="rId3"/>
            <a:stretch>
              <a:fillRect/>
            </a:stretch>
          </p:blipFill>
          <p:spPr bwMode="auto">
            <a:xfrm>
              <a:off x="127306" y="0"/>
              <a:ext cx="1745784" cy="905178"/>
            </a:xfrm>
            <a:prstGeom prst="rect">
              <a:avLst/>
            </a:prstGeom>
            <a:noFill/>
            <a:ln w="9525">
              <a:noFill/>
              <a:miter lim="800000"/>
            </a:ln>
          </p:spPr>
        </p:pic>
        <p:pic>
          <p:nvPicPr>
            <p:cNvPr id="33799" name="Picture 5" descr="H:\2\人教教参资源\九\图\小灯泡.JPG"/>
            <p:cNvPicPr>
              <a:picLocks noChangeAspect="1" noChangeArrowheads="1"/>
            </p:cNvPicPr>
            <p:nvPr/>
          </p:nvPicPr>
          <p:blipFill>
            <a:blip r:embed="rId4"/>
            <a:stretch>
              <a:fillRect/>
            </a:stretch>
          </p:blipFill>
          <p:spPr bwMode="auto">
            <a:xfrm>
              <a:off x="2539574" y="1368152"/>
              <a:ext cx="1203382" cy="839432"/>
            </a:xfrm>
            <a:prstGeom prst="rect">
              <a:avLst/>
            </a:prstGeom>
            <a:noFill/>
            <a:ln w="9525">
              <a:noFill/>
              <a:miter lim="800000"/>
            </a:ln>
          </p:spPr>
        </p:pic>
        <p:pic>
          <p:nvPicPr>
            <p:cNvPr id="33800" name="Picture 6" descr="H:\2\人教教参资源\九\图\电流表.JPG"/>
            <p:cNvPicPr>
              <a:picLocks noChangeAspect="1" noChangeArrowheads="1"/>
            </p:cNvPicPr>
            <p:nvPr/>
          </p:nvPicPr>
          <p:blipFill>
            <a:blip r:embed="rId5"/>
            <a:stretch>
              <a:fillRect/>
            </a:stretch>
          </p:blipFill>
          <p:spPr bwMode="auto">
            <a:xfrm>
              <a:off x="451342" y="1584176"/>
              <a:ext cx="1088326" cy="1287912"/>
            </a:xfrm>
            <a:prstGeom prst="rect">
              <a:avLst/>
            </a:prstGeom>
            <a:noFill/>
            <a:ln w="9525">
              <a:noFill/>
              <a:miter lim="800000"/>
            </a:ln>
          </p:spPr>
        </p:pic>
        <p:pic>
          <p:nvPicPr>
            <p:cNvPr id="33801" name="Picture 7" descr="H:\2\人教教参资源\九\图\电压表.JPG"/>
            <p:cNvPicPr>
              <a:picLocks noChangeAspect="1" noChangeArrowheads="1"/>
            </p:cNvPicPr>
            <p:nvPr/>
          </p:nvPicPr>
          <p:blipFill>
            <a:blip r:embed="rId6"/>
            <a:stretch>
              <a:fillRect/>
            </a:stretch>
          </p:blipFill>
          <p:spPr bwMode="auto">
            <a:xfrm>
              <a:off x="2431562" y="2304256"/>
              <a:ext cx="1266779" cy="1289086"/>
            </a:xfrm>
            <a:prstGeom prst="rect">
              <a:avLst/>
            </a:prstGeom>
            <a:noFill/>
            <a:ln w="9525">
              <a:noFill/>
              <a:miter lim="800000"/>
            </a:ln>
          </p:spPr>
        </p:pic>
        <p:pic>
          <p:nvPicPr>
            <p:cNvPr id="33802" name="Picture 10" descr="H:\2\人教教参资源\九\图\电池组.JPG"/>
            <p:cNvPicPr>
              <a:picLocks noChangeAspect="1" noChangeArrowheads="1"/>
            </p:cNvPicPr>
            <p:nvPr/>
          </p:nvPicPr>
          <p:blipFill>
            <a:blip r:embed="rId7"/>
            <a:stretch>
              <a:fillRect/>
            </a:stretch>
          </p:blipFill>
          <p:spPr bwMode="auto">
            <a:xfrm>
              <a:off x="3799714" y="720080"/>
              <a:ext cx="1560287" cy="615192"/>
            </a:xfrm>
            <a:prstGeom prst="rect">
              <a:avLst/>
            </a:prstGeom>
            <a:noFill/>
            <a:ln w="9525">
              <a:noFill/>
              <a:miter lim="800000"/>
            </a:ln>
          </p:spPr>
        </p:pic>
        <p:sp>
          <p:nvSpPr>
            <p:cNvPr id="33803" name="任意多边形 15"/>
            <p:cNvSpPr>
              <a:spLocks noChangeArrowheads="1"/>
            </p:cNvSpPr>
            <p:nvPr/>
          </p:nvSpPr>
          <p:spPr bwMode="auto">
            <a:xfrm>
              <a:off x="1460664" y="476150"/>
              <a:ext cx="747796" cy="407901"/>
            </a:xfrm>
            <a:custGeom>
              <a:avLst/>
              <a:gdLst/>
              <a:ahLst/>
              <a:cxnLst>
                <a:cxn ang="0">
                  <a:pos x="2272" y="0"/>
                </a:cxn>
                <a:cxn ang="0">
                  <a:pos x="58543" y="84407"/>
                </a:cxn>
                <a:cxn ang="0">
                  <a:pos x="86678" y="126610"/>
                </a:cxn>
                <a:cxn ang="0">
                  <a:pos x="128881" y="168813"/>
                </a:cxn>
                <a:cxn ang="0">
                  <a:pos x="185152" y="239151"/>
                </a:cxn>
                <a:cxn ang="0">
                  <a:pos x="199220" y="281354"/>
                </a:cxn>
                <a:cxn ang="0">
                  <a:pos x="241423" y="295422"/>
                </a:cxn>
                <a:cxn ang="0">
                  <a:pos x="283626" y="323557"/>
                </a:cxn>
                <a:cxn ang="0">
                  <a:pos x="368032" y="351693"/>
                </a:cxn>
                <a:cxn ang="0">
                  <a:pos x="410235" y="379828"/>
                </a:cxn>
                <a:cxn ang="0">
                  <a:pos x="466506" y="393896"/>
                </a:cxn>
                <a:cxn ang="0">
                  <a:pos x="508709" y="407964"/>
                </a:cxn>
                <a:cxn ang="0">
                  <a:pos x="747860" y="393896"/>
                </a:cxn>
              </a:cxnLst>
              <a:rect l="0" t="0" r="r" b="b"/>
              <a:pathLst>
                <a:path w="747860" h="407964">
                  <a:moveTo>
                    <a:pt x="2272" y="0"/>
                  </a:moveTo>
                  <a:cubicBezTo>
                    <a:pt x="26995" y="74169"/>
                    <a:pt x="0" y="14155"/>
                    <a:pt x="58543" y="84407"/>
                  </a:cubicBezTo>
                  <a:cubicBezTo>
                    <a:pt x="69367" y="97395"/>
                    <a:pt x="75854" y="113622"/>
                    <a:pt x="86678" y="126610"/>
                  </a:cubicBezTo>
                  <a:cubicBezTo>
                    <a:pt x="99414" y="141894"/>
                    <a:pt x="116145" y="153529"/>
                    <a:pt x="128881" y="168813"/>
                  </a:cubicBezTo>
                  <a:cubicBezTo>
                    <a:pt x="217602" y="275279"/>
                    <a:pt x="103304" y="157306"/>
                    <a:pt x="185152" y="239151"/>
                  </a:cubicBezTo>
                  <a:cubicBezTo>
                    <a:pt x="189841" y="253219"/>
                    <a:pt x="188735" y="270869"/>
                    <a:pt x="199220" y="281354"/>
                  </a:cubicBezTo>
                  <a:cubicBezTo>
                    <a:pt x="209705" y="291839"/>
                    <a:pt x="228160" y="288790"/>
                    <a:pt x="241423" y="295422"/>
                  </a:cubicBezTo>
                  <a:cubicBezTo>
                    <a:pt x="256545" y="302983"/>
                    <a:pt x="268176" y="316690"/>
                    <a:pt x="283626" y="323557"/>
                  </a:cubicBezTo>
                  <a:cubicBezTo>
                    <a:pt x="310727" y="335602"/>
                    <a:pt x="343356" y="335242"/>
                    <a:pt x="368032" y="351693"/>
                  </a:cubicBezTo>
                  <a:cubicBezTo>
                    <a:pt x="382100" y="361071"/>
                    <a:pt x="394695" y="373168"/>
                    <a:pt x="410235" y="379828"/>
                  </a:cubicBezTo>
                  <a:cubicBezTo>
                    <a:pt x="428006" y="387444"/>
                    <a:pt x="447916" y="388584"/>
                    <a:pt x="466506" y="393896"/>
                  </a:cubicBezTo>
                  <a:cubicBezTo>
                    <a:pt x="480764" y="397970"/>
                    <a:pt x="494641" y="403275"/>
                    <a:pt x="508709" y="407964"/>
                  </a:cubicBezTo>
                  <a:lnTo>
                    <a:pt x="747860" y="393896"/>
                  </a:lnTo>
                </a:path>
              </a:pathLst>
            </a:custGeom>
            <a:noFill/>
            <a:ln w="28575">
              <a:solidFill>
                <a:srgbClr val="4A7EBB"/>
              </a:solidFill>
              <a:round/>
            </a:ln>
          </p:spPr>
          <p:txBody>
            <a:bodyPr/>
            <a:lstStyle/>
            <a:p>
              <a:endParaRPr lang="zh-CN" altLang="en-US"/>
            </a:p>
          </p:txBody>
        </p:sp>
        <p:sp>
          <p:nvSpPr>
            <p:cNvPr id="33804" name="任意多边形 16"/>
            <p:cNvSpPr>
              <a:spLocks noChangeArrowheads="1"/>
            </p:cNvSpPr>
            <p:nvPr/>
          </p:nvSpPr>
          <p:spPr bwMode="auto">
            <a:xfrm>
              <a:off x="2883223" y="452342"/>
              <a:ext cx="2433910" cy="603123"/>
            </a:xfrm>
            <a:custGeom>
              <a:avLst/>
              <a:gdLst/>
              <a:ahLst/>
              <a:cxnLst>
                <a:cxn ang="0">
                  <a:pos x="0" y="418017"/>
                </a:cxn>
                <a:cxn ang="0">
                  <a:pos x="182880" y="403949"/>
                </a:cxn>
                <a:cxn ang="0">
                  <a:pos x="309489" y="361746"/>
                </a:cxn>
                <a:cxn ang="0">
                  <a:pos x="393895" y="333611"/>
                </a:cxn>
                <a:cxn ang="0">
                  <a:pos x="436098" y="319543"/>
                </a:cxn>
                <a:cxn ang="0">
                  <a:pos x="464234" y="291408"/>
                </a:cxn>
                <a:cxn ang="0">
                  <a:pos x="534572" y="277340"/>
                </a:cxn>
                <a:cxn ang="0">
                  <a:pos x="618978" y="249205"/>
                </a:cxn>
                <a:cxn ang="0">
                  <a:pos x="661181" y="235137"/>
                </a:cxn>
                <a:cxn ang="0">
                  <a:pos x="689317" y="207001"/>
                </a:cxn>
                <a:cxn ang="0">
                  <a:pos x="731520" y="192934"/>
                </a:cxn>
                <a:cxn ang="0">
                  <a:pos x="844061" y="164798"/>
                </a:cxn>
                <a:cxn ang="0">
                  <a:pos x="1055077" y="94460"/>
                </a:cxn>
                <a:cxn ang="0">
                  <a:pos x="1139483" y="66325"/>
                </a:cxn>
                <a:cxn ang="0">
                  <a:pos x="1336431" y="38189"/>
                </a:cxn>
                <a:cxn ang="0">
                  <a:pos x="1631852" y="10054"/>
                </a:cxn>
                <a:cxn ang="0">
                  <a:pos x="1969477" y="24121"/>
                </a:cxn>
                <a:cxn ang="0">
                  <a:pos x="2025747" y="38189"/>
                </a:cxn>
                <a:cxn ang="0">
                  <a:pos x="2053883" y="66325"/>
                </a:cxn>
                <a:cxn ang="0">
                  <a:pos x="2138289" y="122595"/>
                </a:cxn>
                <a:cxn ang="0">
                  <a:pos x="2180492" y="136663"/>
                </a:cxn>
                <a:cxn ang="0">
                  <a:pos x="2293034" y="235137"/>
                </a:cxn>
                <a:cxn ang="0">
                  <a:pos x="2377440" y="347678"/>
                </a:cxn>
                <a:cxn ang="0">
                  <a:pos x="2405575" y="403949"/>
                </a:cxn>
                <a:cxn ang="0">
                  <a:pos x="2433711" y="488355"/>
                </a:cxn>
                <a:cxn ang="0">
                  <a:pos x="2419643" y="558694"/>
                </a:cxn>
                <a:cxn ang="0">
                  <a:pos x="2349304" y="600897"/>
                </a:cxn>
                <a:cxn ang="0">
                  <a:pos x="2321169" y="600897"/>
                </a:cxn>
              </a:cxnLst>
              <a:rect l="0" t="0" r="r" b="b"/>
              <a:pathLst>
                <a:path w="2433711" h="602736">
                  <a:moveTo>
                    <a:pt x="0" y="418017"/>
                  </a:moveTo>
                  <a:cubicBezTo>
                    <a:pt x="60960" y="413328"/>
                    <a:pt x="122488" y="413485"/>
                    <a:pt x="182880" y="403949"/>
                  </a:cubicBezTo>
                  <a:cubicBezTo>
                    <a:pt x="182887" y="403948"/>
                    <a:pt x="288384" y="368781"/>
                    <a:pt x="309489" y="361746"/>
                  </a:cubicBezTo>
                  <a:lnTo>
                    <a:pt x="393895" y="333611"/>
                  </a:lnTo>
                  <a:lnTo>
                    <a:pt x="436098" y="319543"/>
                  </a:lnTo>
                  <a:cubicBezTo>
                    <a:pt x="445477" y="310165"/>
                    <a:pt x="452043" y="296633"/>
                    <a:pt x="464234" y="291408"/>
                  </a:cubicBezTo>
                  <a:cubicBezTo>
                    <a:pt x="486211" y="281989"/>
                    <a:pt x="511504" y="283631"/>
                    <a:pt x="534572" y="277340"/>
                  </a:cubicBezTo>
                  <a:cubicBezTo>
                    <a:pt x="563184" y="269537"/>
                    <a:pt x="590843" y="258583"/>
                    <a:pt x="618978" y="249205"/>
                  </a:cubicBezTo>
                  <a:lnTo>
                    <a:pt x="661181" y="235137"/>
                  </a:lnTo>
                  <a:cubicBezTo>
                    <a:pt x="670560" y="225758"/>
                    <a:pt x="677944" y="213825"/>
                    <a:pt x="689317" y="207001"/>
                  </a:cubicBezTo>
                  <a:cubicBezTo>
                    <a:pt x="702032" y="199372"/>
                    <a:pt x="717214" y="196836"/>
                    <a:pt x="731520" y="192934"/>
                  </a:cubicBezTo>
                  <a:cubicBezTo>
                    <a:pt x="768826" y="182760"/>
                    <a:pt x="807377" y="177026"/>
                    <a:pt x="844061" y="164798"/>
                  </a:cubicBezTo>
                  <a:lnTo>
                    <a:pt x="1055077" y="94460"/>
                  </a:lnTo>
                  <a:lnTo>
                    <a:pt x="1139483" y="66325"/>
                  </a:lnTo>
                  <a:cubicBezTo>
                    <a:pt x="1251459" y="43929"/>
                    <a:pt x="1186057" y="54897"/>
                    <a:pt x="1336431" y="38189"/>
                  </a:cubicBezTo>
                  <a:cubicBezTo>
                    <a:pt x="1450997" y="0"/>
                    <a:pt x="1408496" y="10054"/>
                    <a:pt x="1631852" y="10054"/>
                  </a:cubicBezTo>
                  <a:cubicBezTo>
                    <a:pt x="1744491" y="10054"/>
                    <a:pt x="1856935" y="19432"/>
                    <a:pt x="1969477" y="24121"/>
                  </a:cubicBezTo>
                  <a:cubicBezTo>
                    <a:pt x="1988234" y="28810"/>
                    <a:pt x="2008454" y="29542"/>
                    <a:pt x="2025747" y="38189"/>
                  </a:cubicBezTo>
                  <a:cubicBezTo>
                    <a:pt x="2037610" y="44121"/>
                    <a:pt x="2043272" y="58367"/>
                    <a:pt x="2053883" y="66325"/>
                  </a:cubicBezTo>
                  <a:cubicBezTo>
                    <a:pt x="2080935" y="86614"/>
                    <a:pt x="2106210" y="111902"/>
                    <a:pt x="2138289" y="122595"/>
                  </a:cubicBezTo>
                  <a:cubicBezTo>
                    <a:pt x="2152357" y="127284"/>
                    <a:pt x="2167229" y="130031"/>
                    <a:pt x="2180492" y="136663"/>
                  </a:cubicBezTo>
                  <a:cubicBezTo>
                    <a:pt x="2217672" y="155253"/>
                    <a:pt x="2274699" y="207634"/>
                    <a:pt x="2293034" y="235137"/>
                  </a:cubicBezTo>
                  <a:cubicBezTo>
                    <a:pt x="2356661" y="330579"/>
                    <a:pt x="2325393" y="295633"/>
                    <a:pt x="2377440" y="347678"/>
                  </a:cubicBezTo>
                  <a:cubicBezTo>
                    <a:pt x="2386818" y="366435"/>
                    <a:pt x="2397787" y="384478"/>
                    <a:pt x="2405575" y="403949"/>
                  </a:cubicBezTo>
                  <a:cubicBezTo>
                    <a:pt x="2416589" y="431485"/>
                    <a:pt x="2433711" y="488355"/>
                    <a:pt x="2433711" y="488355"/>
                  </a:cubicBezTo>
                  <a:cubicBezTo>
                    <a:pt x="2429022" y="511801"/>
                    <a:pt x="2429062" y="536717"/>
                    <a:pt x="2419643" y="558694"/>
                  </a:cubicBezTo>
                  <a:cubicBezTo>
                    <a:pt x="2408223" y="585340"/>
                    <a:pt x="2373677" y="596022"/>
                    <a:pt x="2349304" y="600897"/>
                  </a:cubicBezTo>
                  <a:cubicBezTo>
                    <a:pt x="2340108" y="602736"/>
                    <a:pt x="2330547" y="600897"/>
                    <a:pt x="2321169" y="600897"/>
                  </a:cubicBezTo>
                </a:path>
              </a:pathLst>
            </a:custGeom>
            <a:noFill/>
            <a:ln w="28575">
              <a:solidFill>
                <a:srgbClr val="4A7EBB"/>
              </a:solidFill>
              <a:round/>
            </a:ln>
          </p:spPr>
          <p:txBody>
            <a:bodyPr/>
            <a:lstStyle/>
            <a:p>
              <a:endParaRPr lang="zh-CN" altLang="en-US"/>
            </a:p>
          </p:txBody>
        </p:sp>
        <p:sp>
          <p:nvSpPr>
            <p:cNvPr id="33805" name="任意多边形 17"/>
            <p:cNvSpPr>
              <a:spLocks noChangeArrowheads="1"/>
            </p:cNvSpPr>
            <p:nvPr/>
          </p:nvSpPr>
          <p:spPr bwMode="auto">
            <a:xfrm>
              <a:off x="3559574" y="1095144"/>
              <a:ext cx="350876" cy="801518"/>
            </a:xfrm>
            <a:custGeom>
              <a:avLst/>
              <a:gdLst/>
              <a:ahLst/>
              <a:cxnLst>
                <a:cxn ang="0">
                  <a:pos x="351692" y="0"/>
                </a:cxn>
                <a:cxn ang="0">
                  <a:pos x="309489" y="28135"/>
                </a:cxn>
                <a:cxn ang="0">
                  <a:pos x="253218" y="140677"/>
                </a:cxn>
                <a:cxn ang="0">
                  <a:pos x="211015" y="436098"/>
                </a:cxn>
                <a:cxn ang="0">
                  <a:pos x="168812" y="562708"/>
                </a:cxn>
                <a:cxn ang="0">
                  <a:pos x="140677" y="647114"/>
                </a:cxn>
                <a:cxn ang="0">
                  <a:pos x="126609" y="689317"/>
                </a:cxn>
                <a:cxn ang="0">
                  <a:pos x="56271" y="745588"/>
                </a:cxn>
                <a:cxn ang="0">
                  <a:pos x="0" y="787791"/>
                </a:cxn>
              </a:cxnLst>
              <a:rect l="0" t="0" r="r" b="b"/>
              <a:pathLst>
                <a:path w="351692" h="801137">
                  <a:moveTo>
                    <a:pt x="351692" y="0"/>
                  </a:moveTo>
                  <a:cubicBezTo>
                    <a:pt x="337624" y="9378"/>
                    <a:pt x="318450" y="13798"/>
                    <a:pt x="309489" y="28135"/>
                  </a:cubicBezTo>
                  <a:cubicBezTo>
                    <a:pt x="201724" y="200560"/>
                    <a:pt x="336062" y="57833"/>
                    <a:pt x="253218" y="140677"/>
                  </a:cubicBezTo>
                  <a:cubicBezTo>
                    <a:pt x="189295" y="332449"/>
                    <a:pt x="259136" y="99250"/>
                    <a:pt x="211015" y="436098"/>
                  </a:cubicBezTo>
                  <a:cubicBezTo>
                    <a:pt x="211013" y="436109"/>
                    <a:pt x="175848" y="541601"/>
                    <a:pt x="168812" y="562708"/>
                  </a:cubicBezTo>
                  <a:lnTo>
                    <a:pt x="140677" y="647114"/>
                  </a:lnTo>
                  <a:cubicBezTo>
                    <a:pt x="135988" y="661182"/>
                    <a:pt x="138947" y="681092"/>
                    <a:pt x="126609" y="689317"/>
                  </a:cubicBezTo>
                  <a:cubicBezTo>
                    <a:pt x="73370" y="724809"/>
                    <a:pt x="96361" y="705497"/>
                    <a:pt x="56271" y="745588"/>
                  </a:cubicBezTo>
                  <a:cubicBezTo>
                    <a:pt x="37754" y="801137"/>
                    <a:pt x="57032" y="787791"/>
                    <a:pt x="0" y="787791"/>
                  </a:cubicBezTo>
                </a:path>
              </a:pathLst>
            </a:custGeom>
            <a:noFill/>
            <a:ln w="28575">
              <a:solidFill>
                <a:srgbClr val="4A7EBB"/>
              </a:solidFill>
              <a:round/>
            </a:ln>
          </p:spPr>
          <p:txBody>
            <a:bodyPr/>
            <a:lstStyle/>
            <a:p>
              <a:endParaRPr lang="zh-CN" altLang="en-US"/>
            </a:p>
          </p:txBody>
        </p:sp>
        <p:sp>
          <p:nvSpPr>
            <p:cNvPr id="33806" name="任意多边形 18"/>
            <p:cNvSpPr>
              <a:spLocks noChangeArrowheads="1"/>
            </p:cNvSpPr>
            <p:nvPr/>
          </p:nvSpPr>
          <p:spPr bwMode="auto">
            <a:xfrm>
              <a:off x="984360" y="1925231"/>
              <a:ext cx="1759147" cy="998327"/>
            </a:xfrm>
            <a:custGeom>
              <a:avLst/>
              <a:gdLst/>
              <a:ahLst/>
              <a:cxnLst>
                <a:cxn ang="0">
                  <a:pos x="1758462" y="0"/>
                </a:cxn>
                <a:cxn ang="0">
                  <a:pos x="1659988" y="14067"/>
                </a:cxn>
                <a:cxn ang="0">
                  <a:pos x="1617785" y="42203"/>
                </a:cxn>
                <a:cxn ang="0">
                  <a:pos x="1575582" y="56271"/>
                </a:cxn>
                <a:cxn ang="0">
                  <a:pos x="1491176" y="112541"/>
                </a:cxn>
                <a:cxn ang="0">
                  <a:pos x="1434905" y="182880"/>
                </a:cxn>
                <a:cxn ang="0">
                  <a:pos x="1364566" y="253218"/>
                </a:cxn>
                <a:cxn ang="0">
                  <a:pos x="1350499" y="295421"/>
                </a:cxn>
                <a:cxn ang="0">
                  <a:pos x="1336431" y="351692"/>
                </a:cxn>
                <a:cxn ang="0">
                  <a:pos x="1280160" y="436098"/>
                </a:cxn>
                <a:cxn ang="0">
                  <a:pos x="1237957" y="520504"/>
                </a:cxn>
                <a:cxn ang="0">
                  <a:pos x="1223890" y="562707"/>
                </a:cxn>
                <a:cxn ang="0">
                  <a:pos x="1195754" y="590843"/>
                </a:cxn>
                <a:cxn ang="0">
                  <a:pos x="1167619" y="633046"/>
                </a:cxn>
                <a:cxn ang="0">
                  <a:pos x="1153551" y="675249"/>
                </a:cxn>
                <a:cxn ang="0">
                  <a:pos x="1026942" y="787791"/>
                </a:cxn>
                <a:cxn ang="0">
                  <a:pos x="998806" y="815926"/>
                </a:cxn>
                <a:cxn ang="0">
                  <a:pos x="956603" y="829994"/>
                </a:cxn>
                <a:cxn ang="0">
                  <a:pos x="886265" y="886264"/>
                </a:cxn>
                <a:cxn ang="0">
                  <a:pos x="815926" y="928467"/>
                </a:cxn>
                <a:cxn ang="0">
                  <a:pos x="703385" y="984738"/>
                </a:cxn>
                <a:cxn ang="0">
                  <a:pos x="661182" y="998806"/>
                </a:cxn>
                <a:cxn ang="0">
                  <a:pos x="379828" y="984738"/>
                </a:cxn>
                <a:cxn ang="0">
                  <a:pos x="295422" y="970671"/>
                </a:cxn>
                <a:cxn ang="0">
                  <a:pos x="196948" y="914400"/>
                </a:cxn>
                <a:cxn ang="0">
                  <a:pos x="182880" y="872197"/>
                </a:cxn>
                <a:cxn ang="0">
                  <a:pos x="154745" y="844061"/>
                </a:cxn>
                <a:cxn ang="0">
                  <a:pos x="98474" y="773723"/>
                </a:cxn>
                <a:cxn ang="0">
                  <a:pos x="42203" y="661181"/>
                </a:cxn>
                <a:cxn ang="0">
                  <a:pos x="14068" y="618978"/>
                </a:cxn>
                <a:cxn ang="0">
                  <a:pos x="0" y="576775"/>
                </a:cxn>
              </a:cxnLst>
              <a:rect l="0" t="0" r="r" b="b"/>
              <a:pathLst>
                <a:path w="1758462" h="998806">
                  <a:moveTo>
                    <a:pt x="1758462" y="0"/>
                  </a:moveTo>
                  <a:cubicBezTo>
                    <a:pt x="1725637" y="4689"/>
                    <a:pt x="1691748" y="4539"/>
                    <a:pt x="1659988" y="14067"/>
                  </a:cubicBezTo>
                  <a:cubicBezTo>
                    <a:pt x="1643794" y="18925"/>
                    <a:pt x="1632907" y="34642"/>
                    <a:pt x="1617785" y="42203"/>
                  </a:cubicBezTo>
                  <a:cubicBezTo>
                    <a:pt x="1604522" y="48835"/>
                    <a:pt x="1589650" y="51582"/>
                    <a:pt x="1575582" y="56271"/>
                  </a:cubicBezTo>
                  <a:cubicBezTo>
                    <a:pt x="1511068" y="120782"/>
                    <a:pt x="1593380" y="44404"/>
                    <a:pt x="1491176" y="112541"/>
                  </a:cubicBezTo>
                  <a:cubicBezTo>
                    <a:pt x="1458265" y="134482"/>
                    <a:pt x="1461245" y="152777"/>
                    <a:pt x="1434905" y="182880"/>
                  </a:cubicBezTo>
                  <a:cubicBezTo>
                    <a:pt x="1413070" y="207834"/>
                    <a:pt x="1364566" y="253218"/>
                    <a:pt x="1364566" y="253218"/>
                  </a:cubicBezTo>
                  <a:cubicBezTo>
                    <a:pt x="1359877" y="267286"/>
                    <a:pt x="1354573" y="281163"/>
                    <a:pt x="1350499" y="295421"/>
                  </a:cubicBezTo>
                  <a:cubicBezTo>
                    <a:pt x="1345188" y="314011"/>
                    <a:pt x="1345078" y="334399"/>
                    <a:pt x="1336431" y="351692"/>
                  </a:cubicBezTo>
                  <a:cubicBezTo>
                    <a:pt x="1321309" y="381937"/>
                    <a:pt x="1280160" y="436098"/>
                    <a:pt x="1280160" y="436098"/>
                  </a:cubicBezTo>
                  <a:cubicBezTo>
                    <a:pt x="1244802" y="542176"/>
                    <a:pt x="1292498" y="411422"/>
                    <a:pt x="1237957" y="520504"/>
                  </a:cubicBezTo>
                  <a:cubicBezTo>
                    <a:pt x="1231325" y="533767"/>
                    <a:pt x="1231519" y="549992"/>
                    <a:pt x="1223890" y="562707"/>
                  </a:cubicBezTo>
                  <a:cubicBezTo>
                    <a:pt x="1217066" y="574080"/>
                    <a:pt x="1204040" y="580486"/>
                    <a:pt x="1195754" y="590843"/>
                  </a:cubicBezTo>
                  <a:cubicBezTo>
                    <a:pt x="1185192" y="604045"/>
                    <a:pt x="1175180" y="617924"/>
                    <a:pt x="1167619" y="633046"/>
                  </a:cubicBezTo>
                  <a:cubicBezTo>
                    <a:pt x="1160987" y="646309"/>
                    <a:pt x="1162655" y="663544"/>
                    <a:pt x="1153551" y="675249"/>
                  </a:cubicBezTo>
                  <a:cubicBezTo>
                    <a:pt x="1065227" y="788808"/>
                    <a:pt x="1098836" y="730276"/>
                    <a:pt x="1026942" y="787791"/>
                  </a:cubicBezTo>
                  <a:cubicBezTo>
                    <a:pt x="1016585" y="796076"/>
                    <a:pt x="1010179" y="809102"/>
                    <a:pt x="998806" y="815926"/>
                  </a:cubicBezTo>
                  <a:cubicBezTo>
                    <a:pt x="986090" y="823555"/>
                    <a:pt x="970671" y="825305"/>
                    <a:pt x="956603" y="829994"/>
                  </a:cubicBezTo>
                  <a:cubicBezTo>
                    <a:pt x="900566" y="914051"/>
                    <a:pt x="961766" y="840963"/>
                    <a:pt x="886265" y="886264"/>
                  </a:cubicBezTo>
                  <a:cubicBezTo>
                    <a:pt x="789715" y="944194"/>
                    <a:pt x="935481" y="888618"/>
                    <a:pt x="815926" y="928467"/>
                  </a:cubicBezTo>
                  <a:cubicBezTo>
                    <a:pt x="766820" y="977574"/>
                    <a:pt x="800374" y="952408"/>
                    <a:pt x="703385" y="984738"/>
                  </a:cubicBezTo>
                  <a:lnTo>
                    <a:pt x="661182" y="998806"/>
                  </a:lnTo>
                  <a:cubicBezTo>
                    <a:pt x="567397" y="994117"/>
                    <a:pt x="473453" y="991940"/>
                    <a:pt x="379828" y="984738"/>
                  </a:cubicBezTo>
                  <a:cubicBezTo>
                    <a:pt x="351389" y="982550"/>
                    <a:pt x="322742" y="978867"/>
                    <a:pt x="295422" y="970671"/>
                  </a:cubicBezTo>
                  <a:cubicBezTo>
                    <a:pt x="262973" y="960936"/>
                    <a:pt x="225202" y="933236"/>
                    <a:pt x="196948" y="914400"/>
                  </a:cubicBezTo>
                  <a:cubicBezTo>
                    <a:pt x="192259" y="900332"/>
                    <a:pt x="190509" y="884913"/>
                    <a:pt x="182880" y="872197"/>
                  </a:cubicBezTo>
                  <a:cubicBezTo>
                    <a:pt x="176056" y="860824"/>
                    <a:pt x="163030" y="854418"/>
                    <a:pt x="154745" y="844061"/>
                  </a:cubicBezTo>
                  <a:cubicBezTo>
                    <a:pt x="83771" y="755342"/>
                    <a:pt x="166400" y="841647"/>
                    <a:pt x="98474" y="773723"/>
                  </a:cubicBezTo>
                  <a:cubicBezTo>
                    <a:pt x="50459" y="629675"/>
                    <a:pt x="98325" y="731334"/>
                    <a:pt x="42203" y="661181"/>
                  </a:cubicBezTo>
                  <a:cubicBezTo>
                    <a:pt x="31641" y="647979"/>
                    <a:pt x="21629" y="634100"/>
                    <a:pt x="14068" y="618978"/>
                  </a:cubicBezTo>
                  <a:cubicBezTo>
                    <a:pt x="7436" y="605715"/>
                    <a:pt x="0" y="576775"/>
                    <a:pt x="0" y="576775"/>
                  </a:cubicBezTo>
                </a:path>
              </a:pathLst>
            </a:custGeom>
            <a:noFill/>
            <a:ln w="28575">
              <a:solidFill>
                <a:srgbClr val="4A7EBB"/>
              </a:solidFill>
              <a:round/>
            </a:ln>
          </p:spPr>
          <p:txBody>
            <a:bodyPr/>
            <a:lstStyle/>
            <a:p>
              <a:endParaRPr lang="zh-CN" altLang="en-US"/>
            </a:p>
          </p:txBody>
        </p:sp>
        <p:sp>
          <p:nvSpPr>
            <p:cNvPr id="33807" name="任意多边形 20"/>
            <p:cNvSpPr>
              <a:spLocks noChangeArrowheads="1"/>
            </p:cNvSpPr>
            <p:nvPr/>
          </p:nvSpPr>
          <p:spPr bwMode="auto">
            <a:xfrm>
              <a:off x="2346588" y="1949039"/>
              <a:ext cx="438199" cy="1298301"/>
            </a:xfrm>
            <a:custGeom>
              <a:avLst/>
              <a:gdLst/>
              <a:ahLst/>
              <a:cxnLst>
                <a:cxn ang="0">
                  <a:pos x="438076" y="1298677"/>
                </a:cxn>
                <a:cxn ang="0">
                  <a:pos x="395873" y="1284609"/>
                </a:cxn>
                <a:cxn ang="0">
                  <a:pos x="283331" y="1256474"/>
                </a:cxn>
                <a:cxn ang="0">
                  <a:pos x="198925" y="1228338"/>
                </a:cxn>
                <a:cxn ang="0">
                  <a:pos x="156722" y="1200203"/>
                </a:cxn>
                <a:cxn ang="0">
                  <a:pos x="128587" y="1158000"/>
                </a:cxn>
                <a:cxn ang="0">
                  <a:pos x="100451" y="1129865"/>
                </a:cxn>
                <a:cxn ang="0">
                  <a:pos x="44181" y="1003255"/>
                </a:cxn>
                <a:cxn ang="0">
                  <a:pos x="58248" y="820375"/>
                </a:cxn>
                <a:cxn ang="0">
                  <a:pos x="72316" y="764105"/>
                </a:cxn>
                <a:cxn ang="0">
                  <a:pos x="114519" y="637495"/>
                </a:cxn>
                <a:cxn ang="0">
                  <a:pos x="142654" y="553089"/>
                </a:cxn>
                <a:cxn ang="0">
                  <a:pos x="156722" y="510886"/>
                </a:cxn>
                <a:cxn ang="0">
                  <a:pos x="198925" y="482751"/>
                </a:cxn>
                <a:cxn ang="0">
                  <a:pos x="255196" y="370209"/>
                </a:cxn>
                <a:cxn ang="0">
                  <a:pos x="269264" y="328006"/>
                </a:cxn>
                <a:cxn ang="0">
                  <a:pos x="297399" y="215465"/>
                </a:cxn>
                <a:cxn ang="0">
                  <a:pos x="339602" y="88855"/>
                </a:cxn>
                <a:cxn ang="0">
                  <a:pos x="353670" y="46652"/>
                </a:cxn>
                <a:cxn ang="0">
                  <a:pos x="381805" y="4449"/>
                </a:cxn>
              </a:cxnLst>
              <a:rect l="0" t="0" r="r" b="b"/>
              <a:pathLst>
                <a:path w="438076" h="1298677">
                  <a:moveTo>
                    <a:pt x="438076" y="1298677"/>
                  </a:moveTo>
                  <a:cubicBezTo>
                    <a:pt x="424008" y="1293988"/>
                    <a:pt x="410179" y="1288511"/>
                    <a:pt x="395873" y="1284609"/>
                  </a:cubicBezTo>
                  <a:cubicBezTo>
                    <a:pt x="358567" y="1274435"/>
                    <a:pt x="320015" y="1268702"/>
                    <a:pt x="283331" y="1256474"/>
                  </a:cubicBezTo>
                  <a:cubicBezTo>
                    <a:pt x="255196" y="1247095"/>
                    <a:pt x="223601" y="1244789"/>
                    <a:pt x="198925" y="1228338"/>
                  </a:cubicBezTo>
                  <a:lnTo>
                    <a:pt x="156722" y="1200203"/>
                  </a:lnTo>
                  <a:cubicBezTo>
                    <a:pt x="147344" y="1186135"/>
                    <a:pt x="139149" y="1171202"/>
                    <a:pt x="128587" y="1158000"/>
                  </a:cubicBezTo>
                  <a:cubicBezTo>
                    <a:pt x="120301" y="1147643"/>
                    <a:pt x="106382" y="1141728"/>
                    <a:pt x="100451" y="1129865"/>
                  </a:cubicBezTo>
                  <a:cubicBezTo>
                    <a:pt x="0" y="928962"/>
                    <a:pt x="126945" y="1127403"/>
                    <a:pt x="44181" y="1003255"/>
                  </a:cubicBezTo>
                  <a:cubicBezTo>
                    <a:pt x="48870" y="942295"/>
                    <a:pt x="51104" y="881096"/>
                    <a:pt x="58248" y="820375"/>
                  </a:cubicBezTo>
                  <a:cubicBezTo>
                    <a:pt x="60507" y="801173"/>
                    <a:pt x="66760" y="782624"/>
                    <a:pt x="72316" y="764105"/>
                  </a:cubicBezTo>
                  <a:cubicBezTo>
                    <a:pt x="72330" y="764058"/>
                    <a:pt x="107477" y="658620"/>
                    <a:pt x="114519" y="637495"/>
                  </a:cubicBezTo>
                  <a:lnTo>
                    <a:pt x="142654" y="553089"/>
                  </a:lnTo>
                  <a:cubicBezTo>
                    <a:pt x="147343" y="539021"/>
                    <a:pt x="144384" y="519111"/>
                    <a:pt x="156722" y="510886"/>
                  </a:cubicBezTo>
                  <a:lnTo>
                    <a:pt x="198925" y="482751"/>
                  </a:lnTo>
                  <a:cubicBezTo>
                    <a:pt x="231255" y="385762"/>
                    <a:pt x="206090" y="419316"/>
                    <a:pt x="255196" y="370209"/>
                  </a:cubicBezTo>
                  <a:cubicBezTo>
                    <a:pt x="259885" y="356141"/>
                    <a:pt x="265362" y="342312"/>
                    <a:pt x="269264" y="328006"/>
                  </a:cubicBezTo>
                  <a:cubicBezTo>
                    <a:pt x="279438" y="290700"/>
                    <a:pt x="285171" y="252149"/>
                    <a:pt x="297399" y="215465"/>
                  </a:cubicBezTo>
                  <a:lnTo>
                    <a:pt x="339602" y="88855"/>
                  </a:lnTo>
                  <a:lnTo>
                    <a:pt x="353670" y="46652"/>
                  </a:lnTo>
                  <a:cubicBezTo>
                    <a:pt x="369220" y="0"/>
                    <a:pt x="352908" y="4449"/>
                    <a:pt x="381805" y="4449"/>
                  </a:cubicBezTo>
                </a:path>
              </a:pathLst>
            </a:custGeom>
            <a:noFill/>
            <a:ln w="28575">
              <a:solidFill>
                <a:srgbClr val="4A7EBB"/>
              </a:solidFill>
              <a:round/>
            </a:ln>
          </p:spPr>
          <p:txBody>
            <a:bodyPr/>
            <a:lstStyle/>
            <a:p>
              <a:endParaRPr lang="zh-CN" altLang="en-US"/>
            </a:p>
          </p:txBody>
        </p:sp>
        <p:sp>
          <p:nvSpPr>
            <p:cNvPr id="33808" name="任意多边形 21"/>
            <p:cNvSpPr>
              <a:spLocks noChangeArrowheads="1"/>
            </p:cNvSpPr>
            <p:nvPr/>
          </p:nvSpPr>
          <p:spPr bwMode="auto">
            <a:xfrm>
              <a:off x="3080095" y="1923644"/>
              <a:ext cx="971659" cy="1634780"/>
            </a:xfrm>
            <a:custGeom>
              <a:avLst/>
              <a:gdLst/>
              <a:ahLst/>
              <a:cxnLst>
                <a:cxn ang="0">
                  <a:pos x="0" y="1337914"/>
                </a:cxn>
                <a:cxn ang="0">
                  <a:pos x="14068" y="1380117"/>
                </a:cxn>
                <a:cxn ang="0">
                  <a:pos x="42204" y="1408252"/>
                </a:cxn>
                <a:cxn ang="0">
                  <a:pos x="98474" y="1520794"/>
                </a:cxn>
                <a:cxn ang="0">
                  <a:pos x="112542" y="1562997"/>
                </a:cxn>
                <a:cxn ang="0">
                  <a:pos x="154745" y="1577064"/>
                </a:cxn>
                <a:cxn ang="0">
                  <a:pos x="225084" y="1619267"/>
                </a:cxn>
                <a:cxn ang="0">
                  <a:pos x="365760" y="1605200"/>
                </a:cxn>
                <a:cxn ang="0">
                  <a:pos x="492370" y="1548929"/>
                </a:cxn>
                <a:cxn ang="0">
                  <a:pos x="534573" y="1534861"/>
                </a:cxn>
                <a:cxn ang="0">
                  <a:pos x="562708" y="1492658"/>
                </a:cxn>
                <a:cxn ang="0">
                  <a:pos x="618979" y="1478590"/>
                </a:cxn>
                <a:cxn ang="0">
                  <a:pos x="661182" y="1464523"/>
                </a:cxn>
                <a:cxn ang="0">
                  <a:pos x="759656" y="1394184"/>
                </a:cxn>
                <a:cxn ang="0">
                  <a:pos x="801859" y="1351981"/>
                </a:cxn>
                <a:cxn ang="0">
                  <a:pos x="844062" y="1323846"/>
                </a:cxn>
                <a:cxn ang="0">
                  <a:pos x="858130" y="1281643"/>
                </a:cxn>
                <a:cxn ang="0">
                  <a:pos x="886265" y="1253507"/>
                </a:cxn>
                <a:cxn ang="0">
                  <a:pos x="914400" y="1169101"/>
                </a:cxn>
                <a:cxn ang="0">
                  <a:pos x="956604" y="1084695"/>
                </a:cxn>
                <a:cxn ang="0">
                  <a:pos x="970671" y="958086"/>
                </a:cxn>
                <a:cxn ang="0">
                  <a:pos x="956604" y="479784"/>
                </a:cxn>
                <a:cxn ang="0">
                  <a:pos x="928468" y="395378"/>
                </a:cxn>
                <a:cxn ang="0">
                  <a:pos x="914400" y="353175"/>
                </a:cxn>
                <a:cxn ang="0">
                  <a:pos x="900333" y="310972"/>
                </a:cxn>
                <a:cxn ang="0">
                  <a:pos x="844062" y="240634"/>
                </a:cxn>
                <a:cxn ang="0">
                  <a:pos x="745588" y="156227"/>
                </a:cxn>
                <a:cxn ang="0">
                  <a:pos x="661182" y="99957"/>
                </a:cxn>
                <a:cxn ang="0">
                  <a:pos x="633047" y="71821"/>
                </a:cxn>
                <a:cxn ang="0">
                  <a:pos x="548640" y="43686"/>
                </a:cxn>
                <a:cxn ang="0">
                  <a:pos x="520505" y="15550"/>
                </a:cxn>
                <a:cxn ang="0">
                  <a:pos x="464234" y="1483"/>
                </a:cxn>
              </a:cxnLst>
              <a:rect l="0" t="0" r="r" b="b"/>
              <a:pathLst>
                <a:path w="970671" h="1634994">
                  <a:moveTo>
                    <a:pt x="0" y="1337914"/>
                  </a:moveTo>
                  <a:cubicBezTo>
                    <a:pt x="4689" y="1351982"/>
                    <a:pt x="6439" y="1367402"/>
                    <a:pt x="14068" y="1380117"/>
                  </a:cubicBezTo>
                  <a:cubicBezTo>
                    <a:pt x="20892" y="1391490"/>
                    <a:pt x="36272" y="1396389"/>
                    <a:pt x="42204" y="1408252"/>
                  </a:cubicBezTo>
                  <a:cubicBezTo>
                    <a:pt x="106866" y="1537574"/>
                    <a:pt x="34909" y="1457227"/>
                    <a:pt x="98474" y="1520794"/>
                  </a:cubicBezTo>
                  <a:cubicBezTo>
                    <a:pt x="103163" y="1534862"/>
                    <a:pt x="102056" y="1552512"/>
                    <a:pt x="112542" y="1562997"/>
                  </a:cubicBezTo>
                  <a:cubicBezTo>
                    <a:pt x="123027" y="1573482"/>
                    <a:pt x="142030" y="1569435"/>
                    <a:pt x="154745" y="1577064"/>
                  </a:cubicBezTo>
                  <a:cubicBezTo>
                    <a:pt x="251295" y="1634994"/>
                    <a:pt x="105529" y="1579418"/>
                    <a:pt x="225084" y="1619267"/>
                  </a:cubicBezTo>
                  <a:cubicBezTo>
                    <a:pt x="271976" y="1614578"/>
                    <a:pt x="319441" y="1613885"/>
                    <a:pt x="365760" y="1605200"/>
                  </a:cubicBezTo>
                  <a:cubicBezTo>
                    <a:pt x="481896" y="1583425"/>
                    <a:pt x="416546" y="1586841"/>
                    <a:pt x="492370" y="1548929"/>
                  </a:cubicBezTo>
                  <a:cubicBezTo>
                    <a:pt x="505633" y="1542297"/>
                    <a:pt x="520505" y="1539550"/>
                    <a:pt x="534573" y="1534861"/>
                  </a:cubicBezTo>
                  <a:cubicBezTo>
                    <a:pt x="543951" y="1520793"/>
                    <a:pt x="548640" y="1502036"/>
                    <a:pt x="562708" y="1492658"/>
                  </a:cubicBezTo>
                  <a:cubicBezTo>
                    <a:pt x="578795" y="1481933"/>
                    <a:pt x="600389" y="1483901"/>
                    <a:pt x="618979" y="1478590"/>
                  </a:cubicBezTo>
                  <a:cubicBezTo>
                    <a:pt x="633237" y="1474516"/>
                    <a:pt x="647114" y="1469212"/>
                    <a:pt x="661182" y="1464523"/>
                  </a:cubicBezTo>
                  <a:cubicBezTo>
                    <a:pt x="727938" y="1397767"/>
                    <a:pt x="692288" y="1416641"/>
                    <a:pt x="759656" y="1394184"/>
                  </a:cubicBezTo>
                  <a:cubicBezTo>
                    <a:pt x="773724" y="1380116"/>
                    <a:pt x="786575" y="1364717"/>
                    <a:pt x="801859" y="1351981"/>
                  </a:cubicBezTo>
                  <a:cubicBezTo>
                    <a:pt x="814847" y="1341157"/>
                    <a:pt x="833500" y="1337048"/>
                    <a:pt x="844062" y="1323846"/>
                  </a:cubicBezTo>
                  <a:cubicBezTo>
                    <a:pt x="853325" y="1312267"/>
                    <a:pt x="850501" y="1294359"/>
                    <a:pt x="858130" y="1281643"/>
                  </a:cubicBezTo>
                  <a:cubicBezTo>
                    <a:pt x="864954" y="1270270"/>
                    <a:pt x="876887" y="1262886"/>
                    <a:pt x="886265" y="1253507"/>
                  </a:cubicBezTo>
                  <a:cubicBezTo>
                    <a:pt x="895643" y="1225372"/>
                    <a:pt x="897949" y="1193777"/>
                    <a:pt x="914400" y="1169101"/>
                  </a:cubicBezTo>
                  <a:cubicBezTo>
                    <a:pt x="950762" y="1114560"/>
                    <a:pt x="937189" y="1142938"/>
                    <a:pt x="956604" y="1084695"/>
                  </a:cubicBezTo>
                  <a:cubicBezTo>
                    <a:pt x="961293" y="1042492"/>
                    <a:pt x="970671" y="1000549"/>
                    <a:pt x="970671" y="958086"/>
                  </a:cubicBezTo>
                  <a:cubicBezTo>
                    <a:pt x="970671" y="798583"/>
                    <a:pt x="968533" y="638840"/>
                    <a:pt x="956604" y="479784"/>
                  </a:cubicBezTo>
                  <a:cubicBezTo>
                    <a:pt x="954386" y="450210"/>
                    <a:pt x="937847" y="423513"/>
                    <a:pt x="928468" y="395378"/>
                  </a:cubicBezTo>
                  <a:lnTo>
                    <a:pt x="914400" y="353175"/>
                  </a:lnTo>
                  <a:cubicBezTo>
                    <a:pt x="909711" y="339107"/>
                    <a:pt x="910819" y="321457"/>
                    <a:pt x="900333" y="310972"/>
                  </a:cubicBezTo>
                  <a:cubicBezTo>
                    <a:pt x="804567" y="215210"/>
                    <a:pt x="950524" y="364840"/>
                    <a:pt x="844062" y="240634"/>
                  </a:cubicBezTo>
                  <a:cubicBezTo>
                    <a:pt x="759531" y="142014"/>
                    <a:pt x="820254" y="218450"/>
                    <a:pt x="745588" y="156227"/>
                  </a:cubicBezTo>
                  <a:cubicBezTo>
                    <a:pt x="675339" y="97685"/>
                    <a:pt x="735348" y="124678"/>
                    <a:pt x="661182" y="99957"/>
                  </a:cubicBezTo>
                  <a:cubicBezTo>
                    <a:pt x="651804" y="90578"/>
                    <a:pt x="644910" y="77752"/>
                    <a:pt x="633047" y="71821"/>
                  </a:cubicBezTo>
                  <a:cubicBezTo>
                    <a:pt x="606521" y="58558"/>
                    <a:pt x="548640" y="43686"/>
                    <a:pt x="548640" y="43686"/>
                  </a:cubicBezTo>
                  <a:cubicBezTo>
                    <a:pt x="539262" y="34307"/>
                    <a:pt x="531878" y="22374"/>
                    <a:pt x="520505" y="15550"/>
                  </a:cubicBezTo>
                  <a:cubicBezTo>
                    <a:pt x="494589" y="0"/>
                    <a:pt x="486573" y="1483"/>
                    <a:pt x="464234" y="1483"/>
                  </a:cubicBezTo>
                </a:path>
              </a:pathLst>
            </a:custGeom>
            <a:noFill/>
            <a:ln w="28575">
              <a:solidFill>
                <a:srgbClr val="4A7EBB"/>
              </a:solidFill>
              <a:round/>
            </a:ln>
          </p:spPr>
          <p:txBody>
            <a:bodyPr/>
            <a:lstStyle/>
            <a:p>
              <a:endParaRPr lang="zh-CN" altLang="en-US"/>
            </a:p>
          </p:txBody>
        </p:sp>
        <p:sp>
          <p:nvSpPr>
            <p:cNvPr id="33809" name="任意多边形 22"/>
            <p:cNvSpPr>
              <a:spLocks noChangeArrowheads="1"/>
            </p:cNvSpPr>
            <p:nvPr/>
          </p:nvSpPr>
          <p:spPr bwMode="auto">
            <a:xfrm>
              <a:off x="0" y="279341"/>
              <a:ext cx="731919" cy="2236315"/>
            </a:xfrm>
            <a:custGeom>
              <a:avLst/>
              <a:gdLst/>
              <a:ahLst/>
              <a:cxnLst>
                <a:cxn ang="0">
                  <a:pos x="731520" y="2236763"/>
                </a:cxn>
                <a:cxn ang="0">
                  <a:pos x="464234" y="2222695"/>
                </a:cxn>
                <a:cxn ang="0">
                  <a:pos x="365760" y="2194560"/>
                </a:cxn>
                <a:cxn ang="0">
                  <a:pos x="351692" y="2152357"/>
                </a:cxn>
                <a:cxn ang="0">
                  <a:pos x="323557" y="2124221"/>
                </a:cxn>
                <a:cxn ang="0">
                  <a:pos x="309489" y="2067951"/>
                </a:cxn>
                <a:cxn ang="0">
                  <a:pos x="281354" y="2039815"/>
                </a:cxn>
                <a:cxn ang="0">
                  <a:pos x="253218" y="1997612"/>
                </a:cxn>
                <a:cxn ang="0">
                  <a:pos x="211015" y="1913206"/>
                </a:cxn>
                <a:cxn ang="0">
                  <a:pos x="182880" y="1828800"/>
                </a:cxn>
                <a:cxn ang="0">
                  <a:pos x="168812" y="1786597"/>
                </a:cxn>
                <a:cxn ang="0">
                  <a:pos x="154744" y="1730326"/>
                </a:cxn>
                <a:cxn ang="0">
                  <a:pos x="126609" y="1645920"/>
                </a:cxn>
                <a:cxn ang="0">
                  <a:pos x="98474" y="1603717"/>
                </a:cxn>
                <a:cxn ang="0">
                  <a:pos x="70338" y="1491175"/>
                </a:cxn>
                <a:cxn ang="0">
                  <a:pos x="42203" y="1378634"/>
                </a:cxn>
                <a:cxn ang="0">
                  <a:pos x="14068" y="1280160"/>
                </a:cxn>
                <a:cxn ang="0">
                  <a:pos x="0" y="1181686"/>
                </a:cxn>
                <a:cxn ang="0">
                  <a:pos x="14068" y="309489"/>
                </a:cxn>
                <a:cxn ang="0">
                  <a:pos x="42203" y="225083"/>
                </a:cxn>
                <a:cxn ang="0">
                  <a:pos x="126609" y="112541"/>
                </a:cxn>
                <a:cxn ang="0">
                  <a:pos x="168812" y="84406"/>
                </a:cxn>
                <a:cxn ang="0">
                  <a:pos x="211015" y="70338"/>
                </a:cxn>
                <a:cxn ang="0">
                  <a:pos x="267286" y="0"/>
                </a:cxn>
              </a:cxnLst>
              <a:rect l="0" t="0" r="r" b="b"/>
              <a:pathLst>
                <a:path w="731520" h="2236763">
                  <a:moveTo>
                    <a:pt x="731520" y="2236763"/>
                  </a:moveTo>
                  <a:cubicBezTo>
                    <a:pt x="642425" y="2232074"/>
                    <a:pt x="553117" y="2230424"/>
                    <a:pt x="464234" y="2222695"/>
                  </a:cubicBezTo>
                  <a:cubicBezTo>
                    <a:pt x="440339" y="2220617"/>
                    <a:pt x="390441" y="2202786"/>
                    <a:pt x="365760" y="2194560"/>
                  </a:cubicBezTo>
                  <a:cubicBezTo>
                    <a:pt x="361071" y="2180492"/>
                    <a:pt x="359321" y="2165073"/>
                    <a:pt x="351692" y="2152357"/>
                  </a:cubicBezTo>
                  <a:cubicBezTo>
                    <a:pt x="344868" y="2140984"/>
                    <a:pt x="329488" y="2136084"/>
                    <a:pt x="323557" y="2124221"/>
                  </a:cubicBezTo>
                  <a:cubicBezTo>
                    <a:pt x="314911" y="2106928"/>
                    <a:pt x="318135" y="2085244"/>
                    <a:pt x="309489" y="2067951"/>
                  </a:cubicBezTo>
                  <a:cubicBezTo>
                    <a:pt x="303558" y="2056088"/>
                    <a:pt x="289639" y="2050172"/>
                    <a:pt x="281354" y="2039815"/>
                  </a:cubicBezTo>
                  <a:cubicBezTo>
                    <a:pt x="270792" y="2026613"/>
                    <a:pt x="262597" y="2011680"/>
                    <a:pt x="253218" y="1997612"/>
                  </a:cubicBezTo>
                  <a:cubicBezTo>
                    <a:pt x="201920" y="1843709"/>
                    <a:pt x="283732" y="2076817"/>
                    <a:pt x="211015" y="1913206"/>
                  </a:cubicBezTo>
                  <a:cubicBezTo>
                    <a:pt x="198970" y="1886105"/>
                    <a:pt x="192258" y="1856935"/>
                    <a:pt x="182880" y="1828800"/>
                  </a:cubicBezTo>
                  <a:cubicBezTo>
                    <a:pt x="178191" y="1814732"/>
                    <a:pt x="172409" y="1800983"/>
                    <a:pt x="168812" y="1786597"/>
                  </a:cubicBezTo>
                  <a:cubicBezTo>
                    <a:pt x="164123" y="1767840"/>
                    <a:pt x="160300" y="1748845"/>
                    <a:pt x="154744" y="1730326"/>
                  </a:cubicBezTo>
                  <a:cubicBezTo>
                    <a:pt x="146222" y="1701920"/>
                    <a:pt x="143060" y="1670596"/>
                    <a:pt x="126609" y="1645920"/>
                  </a:cubicBezTo>
                  <a:cubicBezTo>
                    <a:pt x="117231" y="1631852"/>
                    <a:pt x="106035" y="1618839"/>
                    <a:pt x="98474" y="1603717"/>
                  </a:cubicBezTo>
                  <a:cubicBezTo>
                    <a:pt x="83106" y="1572981"/>
                    <a:pt x="77218" y="1520988"/>
                    <a:pt x="70338" y="1491175"/>
                  </a:cubicBezTo>
                  <a:cubicBezTo>
                    <a:pt x="61643" y="1453497"/>
                    <a:pt x="51581" y="1416148"/>
                    <a:pt x="42203" y="1378634"/>
                  </a:cubicBezTo>
                  <a:cubicBezTo>
                    <a:pt x="24540" y="1307981"/>
                    <a:pt x="34248" y="1340702"/>
                    <a:pt x="14068" y="1280160"/>
                  </a:cubicBezTo>
                  <a:cubicBezTo>
                    <a:pt x="9379" y="1247335"/>
                    <a:pt x="0" y="1214844"/>
                    <a:pt x="0" y="1181686"/>
                  </a:cubicBezTo>
                  <a:cubicBezTo>
                    <a:pt x="0" y="890916"/>
                    <a:pt x="1252" y="599977"/>
                    <a:pt x="14068" y="309489"/>
                  </a:cubicBezTo>
                  <a:cubicBezTo>
                    <a:pt x="15375" y="279861"/>
                    <a:pt x="25752" y="249759"/>
                    <a:pt x="42203" y="225083"/>
                  </a:cubicBezTo>
                  <a:cubicBezTo>
                    <a:pt x="67914" y="186517"/>
                    <a:pt x="89436" y="142279"/>
                    <a:pt x="126609" y="112541"/>
                  </a:cubicBezTo>
                  <a:cubicBezTo>
                    <a:pt x="139811" y="101979"/>
                    <a:pt x="153690" y="91967"/>
                    <a:pt x="168812" y="84406"/>
                  </a:cubicBezTo>
                  <a:cubicBezTo>
                    <a:pt x="182075" y="77774"/>
                    <a:pt x="196947" y="75027"/>
                    <a:pt x="211015" y="70338"/>
                  </a:cubicBezTo>
                  <a:cubicBezTo>
                    <a:pt x="270602" y="10751"/>
                    <a:pt x="267286" y="40593"/>
                    <a:pt x="267286" y="0"/>
                  </a:cubicBezTo>
                </a:path>
              </a:pathLst>
            </a:custGeom>
            <a:noFill/>
            <a:ln w="28575">
              <a:solidFill>
                <a:srgbClr val="4A7EBB"/>
              </a:solidFill>
              <a:round/>
            </a:ln>
          </p:spPr>
          <p:txBody>
            <a:bodyPr/>
            <a:lstStyle/>
            <a:p>
              <a:endParaRPr lang="zh-CN" altLang="en-US"/>
            </a:p>
          </p:txBody>
        </p:sp>
      </p:grpSp>
      <p:sp>
        <p:nvSpPr>
          <p:cNvPr id="3" name="椭圆 1"/>
          <p:cNvSpPr>
            <a:spLocks noChangeArrowheads="1"/>
          </p:cNvSpPr>
          <p:nvPr/>
        </p:nvSpPr>
        <p:spPr bwMode="auto">
          <a:xfrm>
            <a:off x="2171353" y="2045764"/>
            <a:ext cx="1778000" cy="785812"/>
          </a:xfrm>
          <a:prstGeom prst="ellipse">
            <a:avLst/>
          </a:prstGeom>
          <a:solidFill>
            <a:schemeClr val="accent1">
              <a:alpha val="10196"/>
            </a:schemeClr>
          </a:solidFill>
          <a:ln w="19050" algn="ctr">
            <a:solidFill>
              <a:schemeClr val="accent1">
                <a:lumMod val="40000"/>
                <a:lumOff val="60000"/>
              </a:schemeClr>
            </a:solidFill>
            <a:round/>
          </a:ln>
        </p:spPr>
        <p:txBody>
          <a:bodyPr/>
          <a:lstStyle/>
          <a:p>
            <a:pPr>
              <a:defRPr/>
            </a:pPr>
            <a:endParaRPr lang="zh-CN" altLang="en-US" b="0"/>
          </a:p>
        </p:txBody>
      </p:sp>
    </p:spTree>
    <p:extLst>
      <p:ext uri="{BB962C8B-B14F-4D97-AF65-F5344CB8AC3E}">
        <p14:creationId xmlns:p14="http://schemas.microsoft.com/office/powerpoint/2010/main" val="172297989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9699"/>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afterGroup">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97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p:bldP spid="29700" grpId="0"/>
      <p:bldP spid="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8"/>
          <p:cNvSpPr>
            <a:spLocks noChangeArrowheads="1"/>
          </p:cNvSpPr>
          <p:nvPr/>
        </p:nvSpPr>
        <p:spPr bwMode="auto">
          <a:xfrm>
            <a:off x="467544" y="478349"/>
            <a:ext cx="8064500" cy="1135422"/>
          </a:xfrm>
          <a:prstGeom prst="rect">
            <a:avLst/>
          </a:prstGeom>
          <a:noFill/>
          <a:ln w="9525">
            <a:noFill/>
            <a:miter lim="800000"/>
          </a:ln>
        </p:spPr>
        <p:txBody>
          <a:bodyPr>
            <a:spAutoFit/>
          </a:bodyPr>
          <a:lstStyle/>
          <a:p>
            <a:pPr>
              <a:lnSpc>
                <a:spcPct val="130000"/>
              </a:lnSpc>
            </a:pPr>
            <a:r>
              <a:rPr lang="zh-CN" altLang="en-US" sz="2600">
                <a:latin typeface="Times New Roman" pitchFamily="18" charset="0"/>
              </a:rPr>
              <a:t>（</a:t>
            </a:r>
            <a:r>
              <a:rPr lang="en-US" altLang="zh-CN" sz="2600">
                <a:latin typeface="Times New Roman" pitchFamily="18" charset="0"/>
              </a:rPr>
              <a:t>2</a:t>
            </a:r>
            <a:r>
              <a:rPr lang="zh-CN" altLang="en-US" sz="2600">
                <a:latin typeface="Times New Roman" pitchFamily="18" charset="0"/>
              </a:rPr>
              <a:t>）</a:t>
            </a:r>
            <a:r>
              <a:rPr lang="en-US" altLang="zh-CN" sz="2600">
                <a:latin typeface="Times New Roman" pitchFamily="18" charset="0"/>
              </a:rPr>
              <a:t> </a:t>
            </a:r>
            <a:r>
              <a:rPr lang="zh-CN" altLang="en-US" sz="2600">
                <a:latin typeface="Times New Roman" pitchFamily="18" charset="0"/>
              </a:rPr>
              <a:t>闭合开关后，发现灯泡不亮，电压表有示数，电流表无示数，则电路中可能出现的故障是</a:t>
            </a:r>
            <a:r>
              <a:rPr lang="en-US" altLang="zh-CN" sz="2600">
                <a:latin typeface="Times New Roman" pitchFamily="18" charset="0"/>
              </a:rPr>
              <a:t>_________</a:t>
            </a:r>
            <a:r>
              <a:rPr lang="zh-CN" altLang="en-US" sz="2600">
                <a:latin typeface="Times New Roman" pitchFamily="18" charset="0"/>
              </a:rPr>
              <a:t>。</a:t>
            </a:r>
          </a:p>
        </p:txBody>
      </p:sp>
      <p:sp>
        <p:nvSpPr>
          <p:cNvPr id="28675" name="Text Box 10"/>
          <p:cNvSpPr txBox="1">
            <a:spLocks noChangeArrowheads="1"/>
          </p:cNvSpPr>
          <p:nvPr/>
        </p:nvSpPr>
        <p:spPr bwMode="auto">
          <a:xfrm>
            <a:off x="6516465" y="993203"/>
            <a:ext cx="1673225" cy="462808"/>
          </a:xfrm>
          <a:prstGeom prst="rect">
            <a:avLst/>
          </a:prstGeom>
          <a:noFill/>
          <a:ln w="9525">
            <a:noFill/>
            <a:miter lim="800000"/>
          </a:ln>
        </p:spPr>
        <p:txBody>
          <a:bodyPr>
            <a:spAutoFit/>
          </a:bodyPr>
          <a:lstStyle/>
          <a:p>
            <a:r>
              <a:rPr lang="zh-CN" altLang="en-US" sz="2400">
                <a:solidFill>
                  <a:srgbClr val="FF0000"/>
                </a:solidFill>
                <a:latin typeface="黑体" pitchFamily="49" charset="-122"/>
                <a:ea typeface="黑体" pitchFamily="49" charset="-122"/>
              </a:rPr>
              <a:t>灯泡断路</a:t>
            </a:r>
          </a:p>
        </p:txBody>
      </p:sp>
      <p:grpSp>
        <p:nvGrpSpPr>
          <p:cNvPr id="2" name="Group 33"/>
          <p:cNvGrpSpPr/>
          <p:nvPr/>
        </p:nvGrpSpPr>
        <p:grpSpPr>
          <a:xfrm>
            <a:off x="2123728" y="1922074"/>
            <a:ext cx="5251450" cy="2652713"/>
            <a:chOff x="0" y="0"/>
            <a:chExt cx="5360001" cy="3593342"/>
          </a:xfrm>
        </p:grpSpPr>
        <p:pic>
          <p:nvPicPr>
            <p:cNvPr id="34820" name="Picture 3" descr="H:\2\人教教参资源\九\图\铡刀开关.JPG"/>
            <p:cNvPicPr>
              <a:picLocks noChangeAspect="1" noChangeArrowheads="1"/>
            </p:cNvPicPr>
            <p:nvPr/>
          </p:nvPicPr>
          <p:blipFill>
            <a:blip r:embed="rId2"/>
            <a:stretch>
              <a:fillRect/>
            </a:stretch>
          </p:blipFill>
          <p:spPr bwMode="auto">
            <a:xfrm flipH="1">
              <a:off x="2005410" y="375784"/>
              <a:ext cx="1129418" cy="720855"/>
            </a:xfrm>
            <a:prstGeom prst="rect">
              <a:avLst/>
            </a:prstGeom>
            <a:noFill/>
            <a:ln w="9525">
              <a:noFill/>
              <a:miter lim="800000"/>
            </a:ln>
          </p:spPr>
        </p:pic>
        <p:pic>
          <p:nvPicPr>
            <p:cNvPr id="34821" name="Picture 4" descr="H:\2\人教教参资源\九\ppt\16\16-4-2.JPG"/>
            <p:cNvPicPr>
              <a:picLocks noChangeAspect="1" noChangeArrowheads="1"/>
            </p:cNvPicPr>
            <p:nvPr/>
          </p:nvPicPr>
          <p:blipFill>
            <a:blip r:embed="rId3"/>
            <a:stretch>
              <a:fillRect/>
            </a:stretch>
          </p:blipFill>
          <p:spPr bwMode="auto">
            <a:xfrm>
              <a:off x="127306" y="0"/>
              <a:ext cx="1745784" cy="905178"/>
            </a:xfrm>
            <a:prstGeom prst="rect">
              <a:avLst/>
            </a:prstGeom>
            <a:noFill/>
            <a:ln w="9525">
              <a:noFill/>
              <a:miter lim="800000"/>
            </a:ln>
          </p:spPr>
        </p:pic>
        <p:pic>
          <p:nvPicPr>
            <p:cNvPr id="34822" name="Picture 5" descr="H:\2\人教教参资源\九\图\小灯泡.JPG"/>
            <p:cNvPicPr>
              <a:picLocks noChangeAspect="1" noChangeArrowheads="1"/>
            </p:cNvPicPr>
            <p:nvPr/>
          </p:nvPicPr>
          <p:blipFill>
            <a:blip r:embed="rId4"/>
            <a:stretch>
              <a:fillRect/>
            </a:stretch>
          </p:blipFill>
          <p:spPr bwMode="auto">
            <a:xfrm>
              <a:off x="2539574" y="1368152"/>
              <a:ext cx="1203382" cy="839432"/>
            </a:xfrm>
            <a:prstGeom prst="rect">
              <a:avLst/>
            </a:prstGeom>
            <a:noFill/>
            <a:ln w="9525">
              <a:noFill/>
              <a:miter lim="800000"/>
            </a:ln>
          </p:spPr>
        </p:pic>
        <p:pic>
          <p:nvPicPr>
            <p:cNvPr id="34823" name="Picture 6" descr="H:\2\人教教参资源\九\图\电流表.JPG"/>
            <p:cNvPicPr>
              <a:picLocks noChangeAspect="1" noChangeArrowheads="1"/>
            </p:cNvPicPr>
            <p:nvPr/>
          </p:nvPicPr>
          <p:blipFill>
            <a:blip r:embed="rId5"/>
            <a:stretch>
              <a:fillRect/>
            </a:stretch>
          </p:blipFill>
          <p:spPr bwMode="auto">
            <a:xfrm>
              <a:off x="451342" y="1584176"/>
              <a:ext cx="1088326" cy="1287912"/>
            </a:xfrm>
            <a:prstGeom prst="rect">
              <a:avLst/>
            </a:prstGeom>
            <a:noFill/>
            <a:ln w="9525">
              <a:noFill/>
              <a:miter lim="800000"/>
            </a:ln>
          </p:spPr>
        </p:pic>
        <p:pic>
          <p:nvPicPr>
            <p:cNvPr id="34824" name="Picture 7" descr="H:\2\人教教参资源\九\图\电压表.JPG"/>
            <p:cNvPicPr>
              <a:picLocks noChangeAspect="1" noChangeArrowheads="1"/>
            </p:cNvPicPr>
            <p:nvPr/>
          </p:nvPicPr>
          <p:blipFill>
            <a:blip r:embed="rId6"/>
            <a:stretch>
              <a:fillRect/>
            </a:stretch>
          </p:blipFill>
          <p:spPr bwMode="auto">
            <a:xfrm>
              <a:off x="2431562" y="2304256"/>
              <a:ext cx="1266779" cy="1289086"/>
            </a:xfrm>
            <a:prstGeom prst="rect">
              <a:avLst/>
            </a:prstGeom>
            <a:noFill/>
            <a:ln w="9525">
              <a:noFill/>
              <a:miter lim="800000"/>
            </a:ln>
          </p:spPr>
        </p:pic>
        <p:pic>
          <p:nvPicPr>
            <p:cNvPr id="34825" name="Picture 10" descr="H:\2\人教教参资源\九\图\电池组.JPG"/>
            <p:cNvPicPr>
              <a:picLocks noChangeAspect="1" noChangeArrowheads="1"/>
            </p:cNvPicPr>
            <p:nvPr/>
          </p:nvPicPr>
          <p:blipFill>
            <a:blip r:embed="rId7"/>
            <a:stretch>
              <a:fillRect/>
            </a:stretch>
          </p:blipFill>
          <p:spPr bwMode="auto">
            <a:xfrm>
              <a:off x="3799714" y="720080"/>
              <a:ext cx="1560287" cy="615192"/>
            </a:xfrm>
            <a:prstGeom prst="rect">
              <a:avLst/>
            </a:prstGeom>
            <a:noFill/>
            <a:ln w="9525">
              <a:noFill/>
              <a:miter lim="800000"/>
            </a:ln>
          </p:spPr>
        </p:pic>
        <p:sp>
          <p:nvSpPr>
            <p:cNvPr id="34826" name="任意多边形 15"/>
            <p:cNvSpPr>
              <a:spLocks noChangeArrowheads="1"/>
            </p:cNvSpPr>
            <p:nvPr/>
          </p:nvSpPr>
          <p:spPr bwMode="auto">
            <a:xfrm>
              <a:off x="1460664" y="476150"/>
              <a:ext cx="747796" cy="407901"/>
            </a:xfrm>
            <a:custGeom>
              <a:avLst/>
              <a:gdLst/>
              <a:ahLst/>
              <a:cxnLst>
                <a:cxn ang="0">
                  <a:pos x="2272" y="0"/>
                </a:cxn>
                <a:cxn ang="0">
                  <a:pos x="58543" y="84407"/>
                </a:cxn>
                <a:cxn ang="0">
                  <a:pos x="86678" y="126610"/>
                </a:cxn>
                <a:cxn ang="0">
                  <a:pos x="128881" y="168813"/>
                </a:cxn>
                <a:cxn ang="0">
                  <a:pos x="185152" y="239151"/>
                </a:cxn>
                <a:cxn ang="0">
                  <a:pos x="199220" y="281354"/>
                </a:cxn>
                <a:cxn ang="0">
                  <a:pos x="241423" y="295422"/>
                </a:cxn>
                <a:cxn ang="0">
                  <a:pos x="283626" y="323557"/>
                </a:cxn>
                <a:cxn ang="0">
                  <a:pos x="368032" y="351693"/>
                </a:cxn>
                <a:cxn ang="0">
                  <a:pos x="410235" y="379828"/>
                </a:cxn>
                <a:cxn ang="0">
                  <a:pos x="466506" y="393896"/>
                </a:cxn>
                <a:cxn ang="0">
                  <a:pos x="508709" y="407964"/>
                </a:cxn>
                <a:cxn ang="0">
                  <a:pos x="747860" y="393896"/>
                </a:cxn>
              </a:cxnLst>
              <a:rect l="0" t="0" r="r" b="b"/>
              <a:pathLst>
                <a:path w="747860" h="407964">
                  <a:moveTo>
                    <a:pt x="2272" y="0"/>
                  </a:moveTo>
                  <a:cubicBezTo>
                    <a:pt x="26995" y="74169"/>
                    <a:pt x="0" y="14155"/>
                    <a:pt x="58543" y="84407"/>
                  </a:cubicBezTo>
                  <a:cubicBezTo>
                    <a:pt x="69367" y="97395"/>
                    <a:pt x="75854" y="113622"/>
                    <a:pt x="86678" y="126610"/>
                  </a:cubicBezTo>
                  <a:cubicBezTo>
                    <a:pt x="99414" y="141894"/>
                    <a:pt x="116145" y="153529"/>
                    <a:pt x="128881" y="168813"/>
                  </a:cubicBezTo>
                  <a:cubicBezTo>
                    <a:pt x="217602" y="275279"/>
                    <a:pt x="103304" y="157306"/>
                    <a:pt x="185152" y="239151"/>
                  </a:cubicBezTo>
                  <a:cubicBezTo>
                    <a:pt x="189841" y="253219"/>
                    <a:pt x="188735" y="270869"/>
                    <a:pt x="199220" y="281354"/>
                  </a:cubicBezTo>
                  <a:cubicBezTo>
                    <a:pt x="209705" y="291839"/>
                    <a:pt x="228160" y="288790"/>
                    <a:pt x="241423" y="295422"/>
                  </a:cubicBezTo>
                  <a:cubicBezTo>
                    <a:pt x="256545" y="302983"/>
                    <a:pt x="268176" y="316690"/>
                    <a:pt x="283626" y="323557"/>
                  </a:cubicBezTo>
                  <a:cubicBezTo>
                    <a:pt x="310727" y="335602"/>
                    <a:pt x="343356" y="335242"/>
                    <a:pt x="368032" y="351693"/>
                  </a:cubicBezTo>
                  <a:cubicBezTo>
                    <a:pt x="382100" y="361071"/>
                    <a:pt x="394695" y="373168"/>
                    <a:pt x="410235" y="379828"/>
                  </a:cubicBezTo>
                  <a:cubicBezTo>
                    <a:pt x="428006" y="387444"/>
                    <a:pt x="447916" y="388584"/>
                    <a:pt x="466506" y="393896"/>
                  </a:cubicBezTo>
                  <a:cubicBezTo>
                    <a:pt x="480764" y="397970"/>
                    <a:pt x="494641" y="403275"/>
                    <a:pt x="508709" y="407964"/>
                  </a:cubicBezTo>
                  <a:lnTo>
                    <a:pt x="747860" y="393896"/>
                  </a:lnTo>
                </a:path>
              </a:pathLst>
            </a:custGeom>
            <a:noFill/>
            <a:ln w="28575">
              <a:solidFill>
                <a:srgbClr val="4A7EBB"/>
              </a:solidFill>
              <a:round/>
            </a:ln>
          </p:spPr>
          <p:txBody>
            <a:bodyPr/>
            <a:lstStyle/>
            <a:p>
              <a:endParaRPr lang="zh-CN" altLang="en-US"/>
            </a:p>
          </p:txBody>
        </p:sp>
        <p:sp>
          <p:nvSpPr>
            <p:cNvPr id="34827" name="任意多边形 16"/>
            <p:cNvSpPr>
              <a:spLocks noChangeArrowheads="1"/>
            </p:cNvSpPr>
            <p:nvPr/>
          </p:nvSpPr>
          <p:spPr bwMode="auto">
            <a:xfrm>
              <a:off x="2883223" y="452342"/>
              <a:ext cx="2433910" cy="603123"/>
            </a:xfrm>
            <a:custGeom>
              <a:avLst/>
              <a:gdLst/>
              <a:ahLst/>
              <a:cxnLst>
                <a:cxn ang="0">
                  <a:pos x="0" y="418017"/>
                </a:cxn>
                <a:cxn ang="0">
                  <a:pos x="182880" y="403949"/>
                </a:cxn>
                <a:cxn ang="0">
                  <a:pos x="309489" y="361746"/>
                </a:cxn>
                <a:cxn ang="0">
                  <a:pos x="393895" y="333611"/>
                </a:cxn>
                <a:cxn ang="0">
                  <a:pos x="436098" y="319543"/>
                </a:cxn>
                <a:cxn ang="0">
                  <a:pos x="464234" y="291408"/>
                </a:cxn>
                <a:cxn ang="0">
                  <a:pos x="534572" y="277340"/>
                </a:cxn>
                <a:cxn ang="0">
                  <a:pos x="618978" y="249205"/>
                </a:cxn>
                <a:cxn ang="0">
                  <a:pos x="661181" y="235137"/>
                </a:cxn>
                <a:cxn ang="0">
                  <a:pos x="689317" y="207001"/>
                </a:cxn>
                <a:cxn ang="0">
                  <a:pos x="731520" y="192934"/>
                </a:cxn>
                <a:cxn ang="0">
                  <a:pos x="844061" y="164798"/>
                </a:cxn>
                <a:cxn ang="0">
                  <a:pos x="1055077" y="94460"/>
                </a:cxn>
                <a:cxn ang="0">
                  <a:pos x="1139483" y="66325"/>
                </a:cxn>
                <a:cxn ang="0">
                  <a:pos x="1336431" y="38189"/>
                </a:cxn>
                <a:cxn ang="0">
                  <a:pos x="1631852" y="10054"/>
                </a:cxn>
                <a:cxn ang="0">
                  <a:pos x="1969477" y="24121"/>
                </a:cxn>
                <a:cxn ang="0">
                  <a:pos x="2025747" y="38189"/>
                </a:cxn>
                <a:cxn ang="0">
                  <a:pos x="2053883" y="66325"/>
                </a:cxn>
                <a:cxn ang="0">
                  <a:pos x="2138289" y="122595"/>
                </a:cxn>
                <a:cxn ang="0">
                  <a:pos x="2180492" y="136663"/>
                </a:cxn>
                <a:cxn ang="0">
                  <a:pos x="2293034" y="235137"/>
                </a:cxn>
                <a:cxn ang="0">
                  <a:pos x="2377440" y="347678"/>
                </a:cxn>
                <a:cxn ang="0">
                  <a:pos x="2405575" y="403949"/>
                </a:cxn>
                <a:cxn ang="0">
                  <a:pos x="2433711" y="488355"/>
                </a:cxn>
                <a:cxn ang="0">
                  <a:pos x="2419643" y="558694"/>
                </a:cxn>
                <a:cxn ang="0">
                  <a:pos x="2349304" y="600897"/>
                </a:cxn>
                <a:cxn ang="0">
                  <a:pos x="2321169" y="600897"/>
                </a:cxn>
              </a:cxnLst>
              <a:rect l="0" t="0" r="r" b="b"/>
              <a:pathLst>
                <a:path w="2433711" h="602736">
                  <a:moveTo>
                    <a:pt x="0" y="418017"/>
                  </a:moveTo>
                  <a:cubicBezTo>
                    <a:pt x="60960" y="413328"/>
                    <a:pt x="122488" y="413485"/>
                    <a:pt x="182880" y="403949"/>
                  </a:cubicBezTo>
                  <a:cubicBezTo>
                    <a:pt x="182887" y="403948"/>
                    <a:pt x="288384" y="368781"/>
                    <a:pt x="309489" y="361746"/>
                  </a:cubicBezTo>
                  <a:lnTo>
                    <a:pt x="393895" y="333611"/>
                  </a:lnTo>
                  <a:lnTo>
                    <a:pt x="436098" y="319543"/>
                  </a:lnTo>
                  <a:cubicBezTo>
                    <a:pt x="445477" y="310165"/>
                    <a:pt x="452043" y="296633"/>
                    <a:pt x="464234" y="291408"/>
                  </a:cubicBezTo>
                  <a:cubicBezTo>
                    <a:pt x="486211" y="281989"/>
                    <a:pt x="511504" y="283631"/>
                    <a:pt x="534572" y="277340"/>
                  </a:cubicBezTo>
                  <a:cubicBezTo>
                    <a:pt x="563184" y="269537"/>
                    <a:pt x="590843" y="258583"/>
                    <a:pt x="618978" y="249205"/>
                  </a:cubicBezTo>
                  <a:lnTo>
                    <a:pt x="661181" y="235137"/>
                  </a:lnTo>
                  <a:cubicBezTo>
                    <a:pt x="670560" y="225758"/>
                    <a:pt x="677944" y="213825"/>
                    <a:pt x="689317" y="207001"/>
                  </a:cubicBezTo>
                  <a:cubicBezTo>
                    <a:pt x="702032" y="199372"/>
                    <a:pt x="717214" y="196836"/>
                    <a:pt x="731520" y="192934"/>
                  </a:cubicBezTo>
                  <a:cubicBezTo>
                    <a:pt x="768826" y="182760"/>
                    <a:pt x="807377" y="177026"/>
                    <a:pt x="844061" y="164798"/>
                  </a:cubicBezTo>
                  <a:lnTo>
                    <a:pt x="1055077" y="94460"/>
                  </a:lnTo>
                  <a:lnTo>
                    <a:pt x="1139483" y="66325"/>
                  </a:lnTo>
                  <a:cubicBezTo>
                    <a:pt x="1251459" y="43929"/>
                    <a:pt x="1186057" y="54897"/>
                    <a:pt x="1336431" y="38189"/>
                  </a:cubicBezTo>
                  <a:cubicBezTo>
                    <a:pt x="1450997" y="0"/>
                    <a:pt x="1408496" y="10054"/>
                    <a:pt x="1631852" y="10054"/>
                  </a:cubicBezTo>
                  <a:cubicBezTo>
                    <a:pt x="1744491" y="10054"/>
                    <a:pt x="1856935" y="19432"/>
                    <a:pt x="1969477" y="24121"/>
                  </a:cubicBezTo>
                  <a:cubicBezTo>
                    <a:pt x="1988234" y="28810"/>
                    <a:pt x="2008454" y="29542"/>
                    <a:pt x="2025747" y="38189"/>
                  </a:cubicBezTo>
                  <a:cubicBezTo>
                    <a:pt x="2037610" y="44121"/>
                    <a:pt x="2043272" y="58367"/>
                    <a:pt x="2053883" y="66325"/>
                  </a:cubicBezTo>
                  <a:cubicBezTo>
                    <a:pt x="2080935" y="86614"/>
                    <a:pt x="2106210" y="111902"/>
                    <a:pt x="2138289" y="122595"/>
                  </a:cubicBezTo>
                  <a:cubicBezTo>
                    <a:pt x="2152357" y="127284"/>
                    <a:pt x="2167229" y="130031"/>
                    <a:pt x="2180492" y="136663"/>
                  </a:cubicBezTo>
                  <a:cubicBezTo>
                    <a:pt x="2217672" y="155253"/>
                    <a:pt x="2274699" y="207634"/>
                    <a:pt x="2293034" y="235137"/>
                  </a:cubicBezTo>
                  <a:cubicBezTo>
                    <a:pt x="2356661" y="330579"/>
                    <a:pt x="2325393" y="295633"/>
                    <a:pt x="2377440" y="347678"/>
                  </a:cubicBezTo>
                  <a:cubicBezTo>
                    <a:pt x="2386818" y="366435"/>
                    <a:pt x="2397787" y="384478"/>
                    <a:pt x="2405575" y="403949"/>
                  </a:cubicBezTo>
                  <a:cubicBezTo>
                    <a:pt x="2416589" y="431485"/>
                    <a:pt x="2433711" y="488355"/>
                    <a:pt x="2433711" y="488355"/>
                  </a:cubicBezTo>
                  <a:cubicBezTo>
                    <a:pt x="2429022" y="511801"/>
                    <a:pt x="2429062" y="536717"/>
                    <a:pt x="2419643" y="558694"/>
                  </a:cubicBezTo>
                  <a:cubicBezTo>
                    <a:pt x="2408223" y="585340"/>
                    <a:pt x="2373677" y="596022"/>
                    <a:pt x="2349304" y="600897"/>
                  </a:cubicBezTo>
                  <a:cubicBezTo>
                    <a:pt x="2340108" y="602736"/>
                    <a:pt x="2330547" y="600897"/>
                    <a:pt x="2321169" y="600897"/>
                  </a:cubicBezTo>
                </a:path>
              </a:pathLst>
            </a:custGeom>
            <a:noFill/>
            <a:ln w="28575">
              <a:solidFill>
                <a:srgbClr val="4A7EBB"/>
              </a:solidFill>
              <a:round/>
            </a:ln>
          </p:spPr>
          <p:txBody>
            <a:bodyPr/>
            <a:lstStyle/>
            <a:p>
              <a:endParaRPr lang="zh-CN" altLang="en-US"/>
            </a:p>
          </p:txBody>
        </p:sp>
        <p:sp>
          <p:nvSpPr>
            <p:cNvPr id="34828" name="任意多边形 17"/>
            <p:cNvSpPr>
              <a:spLocks noChangeArrowheads="1"/>
            </p:cNvSpPr>
            <p:nvPr/>
          </p:nvSpPr>
          <p:spPr bwMode="auto">
            <a:xfrm>
              <a:off x="3559574" y="1095144"/>
              <a:ext cx="350876" cy="801518"/>
            </a:xfrm>
            <a:custGeom>
              <a:avLst/>
              <a:gdLst/>
              <a:ahLst/>
              <a:cxnLst>
                <a:cxn ang="0">
                  <a:pos x="351692" y="0"/>
                </a:cxn>
                <a:cxn ang="0">
                  <a:pos x="309489" y="28135"/>
                </a:cxn>
                <a:cxn ang="0">
                  <a:pos x="253218" y="140677"/>
                </a:cxn>
                <a:cxn ang="0">
                  <a:pos x="211015" y="436098"/>
                </a:cxn>
                <a:cxn ang="0">
                  <a:pos x="168812" y="562708"/>
                </a:cxn>
                <a:cxn ang="0">
                  <a:pos x="140677" y="647114"/>
                </a:cxn>
                <a:cxn ang="0">
                  <a:pos x="126609" y="689317"/>
                </a:cxn>
                <a:cxn ang="0">
                  <a:pos x="56271" y="745588"/>
                </a:cxn>
                <a:cxn ang="0">
                  <a:pos x="0" y="787791"/>
                </a:cxn>
              </a:cxnLst>
              <a:rect l="0" t="0" r="r" b="b"/>
              <a:pathLst>
                <a:path w="351692" h="801137">
                  <a:moveTo>
                    <a:pt x="351692" y="0"/>
                  </a:moveTo>
                  <a:cubicBezTo>
                    <a:pt x="337624" y="9378"/>
                    <a:pt x="318450" y="13798"/>
                    <a:pt x="309489" y="28135"/>
                  </a:cubicBezTo>
                  <a:cubicBezTo>
                    <a:pt x="201724" y="200560"/>
                    <a:pt x="336062" y="57833"/>
                    <a:pt x="253218" y="140677"/>
                  </a:cubicBezTo>
                  <a:cubicBezTo>
                    <a:pt x="189295" y="332449"/>
                    <a:pt x="259136" y="99250"/>
                    <a:pt x="211015" y="436098"/>
                  </a:cubicBezTo>
                  <a:cubicBezTo>
                    <a:pt x="211013" y="436109"/>
                    <a:pt x="175848" y="541601"/>
                    <a:pt x="168812" y="562708"/>
                  </a:cubicBezTo>
                  <a:lnTo>
                    <a:pt x="140677" y="647114"/>
                  </a:lnTo>
                  <a:cubicBezTo>
                    <a:pt x="135988" y="661182"/>
                    <a:pt x="138947" y="681092"/>
                    <a:pt x="126609" y="689317"/>
                  </a:cubicBezTo>
                  <a:cubicBezTo>
                    <a:pt x="73370" y="724809"/>
                    <a:pt x="96361" y="705497"/>
                    <a:pt x="56271" y="745588"/>
                  </a:cubicBezTo>
                  <a:cubicBezTo>
                    <a:pt x="37754" y="801137"/>
                    <a:pt x="57032" y="787791"/>
                    <a:pt x="0" y="787791"/>
                  </a:cubicBezTo>
                </a:path>
              </a:pathLst>
            </a:custGeom>
            <a:noFill/>
            <a:ln w="28575">
              <a:solidFill>
                <a:srgbClr val="4A7EBB"/>
              </a:solidFill>
              <a:round/>
            </a:ln>
          </p:spPr>
          <p:txBody>
            <a:bodyPr/>
            <a:lstStyle/>
            <a:p>
              <a:endParaRPr lang="zh-CN" altLang="en-US"/>
            </a:p>
          </p:txBody>
        </p:sp>
        <p:sp>
          <p:nvSpPr>
            <p:cNvPr id="34829" name="任意多边形 18"/>
            <p:cNvSpPr>
              <a:spLocks noChangeArrowheads="1"/>
            </p:cNvSpPr>
            <p:nvPr/>
          </p:nvSpPr>
          <p:spPr bwMode="auto">
            <a:xfrm>
              <a:off x="984360" y="1925231"/>
              <a:ext cx="1759147" cy="998327"/>
            </a:xfrm>
            <a:custGeom>
              <a:avLst/>
              <a:gdLst/>
              <a:ahLst/>
              <a:cxnLst>
                <a:cxn ang="0">
                  <a:pos x="1758462" y="0"/>
                </a:cxn>
                <a:cxn ang="0">
                  <a:pos x="1659988" y="14067"/>
                </a:cxn>
                <a:cxn ang="0">
                  <a:pos x="1617785" y="42203"/>
                </a:cxn>
                <a:cxn ang="0">
                  <a:pos x="1575582" y="56271"/>
                </a:cxn>
                <a:cxn ang="0">
                  <a:pos x="1491176" y="112541"/>
                </a:cxn>
                <a:cxn ang="0">
                  <a:pos x="1434905" y="182880"/>
                </a:cxn>
                <a:cxn ang="0">
                  <a:pos x="1364566" y="253218"/>
                </a:cxn>
                <a:cxn ang="0">
                  <a:pos x="1350499" y="295421"/>
                </a:cxn>
                <a:cxn ang="0">
                  <a:pos x="1336431" y="351692"/>
                </a:cxn>
                <a:cxn ang="0">
                  <a:pos x="1280160" y="436098"/>
                </a:cxn>
                <a:cxn ang="0">
                  <a:pos x="1237957" y="520504"/>
                </a:cxn>
                <a:cxn ang="0">
                  <a:pos x="1223890" y="562707"/>
                </a:cxn>
                <a:cxn ang="0">
                  <a:pos x="1195754" y="590843"/>
                </a:cxn>
                <a:cxn ang="0">
                  <a:pos x="1167619" y="633046"/>
                </a:cxn>
                <a:cxn ang="0">
                  <a:pos x="1153551" y="675249"/>
                </a:cxn>
                <a:cxn ang="0">
                  <a:pos x="1026942" y="787791"/>
                </a:cxn>
                <a:cxn ang="0">
                  <a:pos x="998806" y="815926"/>
                </a:cxn>
                <a:cxn ang="0">
                  <a:pos x="956603" y="829994"/>
                </a:cxn>
                <a:cxn ang="0">
                  <a:pos x="886265" y="886264"/>
                </a:cxn>
                <a:cxn ang="0">
                  <a:pos x="815926" y="928467"/>
                </a:cxn>
                <a:cxn ang="0">
                  <a:pos x="703385" y="984738"/>
                </a:cxn>
                <a:cxn ang="0">
                  <a:pos x="661182" y="998806"/>
                </a:cxn>
                <a:cxn ang="0">
                  <a:pos x="379828" y="984738"/>
                </a:cxn>
                <a:cxn ang="0">
                  <a:pos x="295422" y="970671"/>
                </a:cxn>
                <a:cxn ang="0">
                  <a:pos x="196948" y="914400"/>
                </a:cxn>
                <a:cxn ang="0">
                  <a:pos x="182880" y="872197"/>
                </a:cxn>
                <a:cxn ang="0">
                  <a:pos x="154745" y="844061"/>
                </a:cxn>
                <a:cxn ang="0">
                  <a:pos x="98474" y="773723"/>
                </a:cxn>
                <a:cxn ang="0">
                  <a:pos x="42203" y="661181"/>
                </a:cxn>
                <a:cxn ang="0">
                  <a:pos x="14068" y="618978"/>
                </a:cxn>
                <a:cxn ang="0">
                  <a:pos x="0" y="576775"/>
                </a:cxn>
              </a:cxnLst>
              <a:rect l="0" t="0" r="r" b="b"/>
              <a:pathLst>
                <a:path w="1758462" h="998806">
                  <a:moveTo>
                    <a:pt x="1758462" y="0"/>
                  </a:moveTo>
                  <a:cubicBezTo>
                    <a:pt x="1725637" y="4689"/>
                    <a:pt x="1691748" y="4539"/>
                    <a:pt x="1659988" y="14067"/>
                  </a:cubicBezTo>
                  <a:cubicBezTo>
                    <a:pt x="1643794" y="18925"/>
                    <a:pt x="1632907" y="34642"/>
                    <a:pt x="1617785" y="42203"/>
                  </a:cubicBezTo>
                  <a:cubicBezTo>
                    <a:pt x="1604522" y="48835"/>
                    <a:pt x="1589650" y="51582"/>
                    <a:pt x="1575582" y="56271"/>
                  </a:cubicBezTo>
                  <a:cubicBezTo>
                    <a:pt x="1511068" y="120782"/>
                    <a:pt x="1593380" y="44404"/>
                    <a:pt x="1491176" y="112541"/>
                  </a:cubicBezTo>
                  <a:cubicBezTo>
                    <a:pt x="1458265" y="134482"/>
                    <a:pt x="1461245" y="152777"/>
                    <a:pt x="1434905" y="182880"/>
                  </a:cubicBezTo>
                  <a:cubicBezTo>
                    <a:pt x="1413070" y="207834"/>
                    <a:pt x="1364566" y="253218"/>
                    <a:pt x="1364566" y="253218"/>
                  </a:cubicBezTo>
                  <a:cubicBezTo>
                    <a:pt x="1359877" y="267286"/>
                    <a:pt x="1354573" y="281163"/>
                    <a:pt x="1350499" y="295421"/>
                  </a:cubicBezTo>
                  <a:cubicBezTo>
                    <a:pt x="1345188" y="314011"/>
                    <a:pt x="1345078" y="334399"/>
                    <a:pt x="1336431" y="351692"/>
                  </a:cubicBezTo>
                  <a:cubicBezTo>
                    <a:pt x="1321309" y="381937"/>
                    <a:pt x="1280160" y="436098"/>
                    <a:pt x="1280160" y="436098"/>
                  </a:cubicBezTo>
                  <a:cubicBezTo>
                    <a:pt x="1244802" y="542176"/>
                    <a:pt x="1292498" y="411422"/>
                    <a:pt x="1237957" y="520504"/>
                  </a:cubicBezTo>
                  <a:cubicBezTo>
                    <a:pt x="1231325" y="533767"/>
                    <a:pt x="1231519" y="549992"/>
                    <a:pt x="1223890" y="562707"/>
                  </a:cubicBezTo>
                  <a:cubicBezTo>
                    <a:pt x="1217066" y="574080"/>
                    <a:pt x="1204040" y="580486"/>
                    <a:pt x="1195754" y="590843"/>
                  </a:cubicBezTo>
                  <a:cubicBezTo>
                    <a:pt x="1185192" y="604045"/>
                    <a:pt x="1175180" y="617924"/>
                    <a:pt x="1167619" y="633046"/>
                  </a:cubicBezTo>
                  <a:cubicBezTo>
                    <a:pt x="1160987" y="646309"/>
                    <a:pt x="1162655" y="663544"/>
                    <a:pt x="1153551" y="675249"/>
                  </a:cubicBezTo>
                  <a:cubicBezTo>
                    <a:pt x="1065227" y="788808"/>
                    <a:pt x="1098836" y="730276"/>
                    <a:pt x="1026942" y="787791"/>
                  </a:cubicBezTo>
                  <a:cubicBezTo>
                    <a:pt x="1016585" y="796076"/>
                    <a:pt x="1010179" y="809102"/>
                    <a:pt x="998806" y="815926"/>
                  </a:cubicBezTo>
                  <a:cubicBezTo>
                    <a:pt x="986090" y="823555"/>
                    <a:pt x="970671" y="825305"/>
                    <a:pt x="956603" y="829994"/>
                  </a:cubicBezTo>
                  <a:cubicBezTo>
                    <a:pt x="900566" y="914051"/>
                    <a:pt x="961766" y="840963"/>
                    <a:pt x="886265" y="886264"/>
                  </a:cubicBezTo>
                  <a:cubicBezTo>
                    <a:pt x="789715" y="944194"/>
                    <a:pt x="935481" y="888618"/>
                    <a:pt x="815926" y="928467"/>
                  </a:cubicBezTo>
                  <a:cubicBezTo>
                    <a:pt x="766820" y="977574"/>
                    <a:pt x="800374" y="952408"/>
                    <a:pt x="703385" y="984738"/>
                  </a:cubicBezTo>
                  <a:lnTo>
                    <a:pt x="661182" y="998806"/>
                  </a:lnTo>
                  <a:cubicBezTo>
                    <a:pt x="567397" y="994117"/>
                    <a:pt x="473453" y="991940"/>
                    <a:pt x="379828" y="984738"/>
                  </a:cubicBezTo>
                  <a:cubicBezTo>
                    <a:pt x="351389" y="982550"/>
                    <a:pt x="322742" y="978867"/>
                    <a:pt x="295422" y="970671"/>
                  </a:cubicBezTo>
                  <a:cubicBezTo>
                    <a:pt x="262973" y="960936"/>
                    <a:pt x="225202" y="933236"/>
                    <a:pt x="196948" y="914400"/>
                  </a:cubicBezTo>
                  <a:cubicBezTo>
                    <a:pt x="192259" y="900332"/>
                    <a:pt x="190509" y="884913"/>
                    <a:pt x="182880" y="872197"/>
                  </a:cubicBezTo>
                  <a:cubicBezTo>
                    <a:pt x="176056" y="860824"/>
                    <a:pt x="163030" y="854418"/>
                    <a:pt x="154745" y="844061"/>
                  </a:cubicBezTo>
                  <a:cubicBezTo>
                    <a:pt x="83771" y="755342"/>
                    <a:pt x="166400" y="841647"/>
                    <a:pt x="98474" y="773723"/>
                  </a:cubicBezTo>
                  <a:cubicBezTo>
                    <a:pt x="50459" y="629675"/>
                    <a:pt x="98325" y="731334"/>
                    <a:pt x="42203" y="661181"/>
                  </a:cubicBezTo>
                  <a:cubicBezTo>
                    <a:pt x="31641" y="647979"/>
                    <a:pt x="21629" y="634100"/>
                    <a:pt x="14068" y="618978"/>
                  </a:cubicBezTo>
                  <a:cubicBezTo>
                    <a:pt x="7436" y="605715"/>
                    <a:pt x="0" y="576775"/>
                    <a:pt x="0" y="576775"/>
                  </a:cubicBezTo>
                </a:path>
              </a:pathLst>
            </a:custGeom>
            <a:noFill/>
            <a:ln w="28575">
              <a:solidFill>
                <a:srgbClr val="4A7EBB"/>
              </a:solidFill>
              <a:round/>
            </a:ln>
          </p:spPr>
          <p:txBody>
            <a:bodyPr/>
            <a:lstStyle/>
            <a:p>
              <a:endParaRPr lang="zh-CN" altLang="en-US"/>
            </a:p>
          </p:txBody>
        </p:sp>
        <p:sp>
          <p:nvSpPr>
            <p:cNvPr id="34830" name="任意多边形 20"/>
            <p:cNvSpPr>
              <a:spLocks noChangeArrowheads="1"/>
            </p:cNvSpPr>
            <p:nvPr/>
          </p:nvSpPr>
          <p:spPr bwMode="auto">
            <a:xfrm>
              <a:off x="2346588" y="1949039"/>
              <a:ext cx="438199" cy="1298301"/>
            </a:xfrm>
            <a:custGeom>
              <a:avLst/>
              <a:gdLst/>
              <a:ahLst/>
              <a:cxnLst>
                <a:cxn ang="0">
                  <a:pos x="438076" y="1298677"/>
                </a:cxn>
                <a:cxn ang="0">
                  <a:pos x="395873" y="1284609"/>
                </a:cxn>
                <a:cxn ang="0">
                  <a:pos x="283331" y="1256474"/>
                </a:cxn>
                <a:cxn ang="0">
                  <a:pos x="198925" y="1228338"/>
                </a:cxn>
                <a:cxn ang="0">
                  <a:pos x="156722" y="1200203"/>
                </a:cxn>
                <a:cxn ang="0">
                  <a:pos x="128587" y="1158000"/>
                </a:cxn>
                <a:cxn ang="0">
                  <a:pos x="100451" y="1129865"/>
                </a:cxn>
                <a:cxn ang="0">
                  <a:pos x="44181" y="1003255"/>
                </a:cxn>
                <a:cxn ang="0">
                  <a:pos x="58248" y="820375"/>
                </a:cxn>
                <a:cxn ang="0">
                  <a:pos x="72316" y="764105"/>
                </a:cxn>
                <a:cxn ang="0">
                  <a:pos x="114519" y="637495"/>
                </a:cxn>
                <a:cxn ang="0">
                  <a:pos x="142654" y="553089"/>
                </a:cxn>
                <a:cxn ang="0">
                  <a:pos x="156722" y="510886"/>
                </a:cxn>
                <a:cxn ang="0">
                  <a:pos x="198925" y="482751"/>
                </a:cxn>
                <a:cxn ang="0">
                  <a:pos x="255196" y="370209"/>
                </a:cxn>
                <a:cxn ang="0">
                  <a:pos x="269264" y="328006"/>
                </a:cxn>
                <a:cxn ang="0">
                  <a:pos x="297399" y="215465"/>
                </a:cxn>
                <a:cxn ang="0">
                  <a:pos x="339602" y="88855"/>
                </a:cxn>
                <a:cxn ang="0">
                  <a:pos x="353670" y="46652"/>
                </a:cxn>
                <a:cxn ang="0">
                  <a:pos x="381805" y="4449"/>
                </a:cxn>
              </a:cxnLst>
              <a:rect l="0" t="0" r="r" b="b"/>
              <a:pathLst>
                <a:path w="438076" h="1298677">
                  <a:moveTo>
                    <a:pt x="438076" y="1298677"/>
                  </a:moveTo>
                  <a:cubicBezTo>
                    <a:pt x="424008" y="1293988"/>
                    <a:pt x="410179" y="1288511"/>
                    <a:pt x="395873" y="1284609"/>
                  </a:cubicBezTo>
                  <a:cubicBezTo>
                    <a:pt x="358567" y="1274435"/>
                    <a:pt x="320015" y="1268702"/>
                    <a:pt x="283331" y="1256474"/>
                  </a:cubicBezTo>
                  <a:cubicBezTo>
                    <a:pt x="255196" y="1247095"/>
                    <a:pt x="223601" y="1244789"/>
                    <a:pt x="198925" y="1228338"/>
                  </a:cubicBezTo>
                  <a:lnTo>
                    <a:pt x="156722" y="1200203"/>
                  </a:lnTo>
                  <a:cubicBezTo>
                    <a:pt x="147344" y="1186135"/>
                    <a:pt x="139149" y="1171202"/>
                    <a:pt x="128587" y="1158000"/>
                  </a:cubicBezTo>
                  <a:cubicBezTo>
                    <a:pt x="120301" y="1147643"/>
                    <a:pt x="106382" y="1141728"/>
                    <a:pt x="100451" y="1129865"/>
                  </a:cubicBezTo>
                  <a:cubicBezTo>
                    <a:pt x="0" y="928962"/>
                    <a:pt x="126945" y="1127403"/>
                    <a:pt x="44181" y="1003255"/>
                  </a:cubicBezTo>
                  <a:cubicBezTo>
                    <a:pt x="48870" y="942295"/>
                    <a:pt x="51104" y="881096"/>
                    <a:pt x="58248" y="820375"/>
                  </a:cubicBezTo>
                  <a:cubicBezTo>
                    <a:pt x="60507" y="801173"/>
                    <a:pt x="66760" y="782624"/>
                    <a:pt x="72316" y="764105"/>
                  </a:cubicBezTo>
                  <a:cubicBezTo>
                    <a:pt x="72330" y="764058"/>
                    <a:pt x="107477" y="658620"/>
                    <a:pt x="114519" y="637495"/>
                  </a:cubicBezTo>
                  <a:lnTo>
                    <a:pt x="142654" y="553089"/>
                  </a:lnTo>
                  <a:cubicBezTo>
                    <a:pt x="147343" y="539021"/>
                    <a:pt x="144384" y="519111"/>
                    <a:pt x="156722" y="510886"/>
                  </a:cubicBezTo>
                  <a:lnTo>
                    <a:pt x="198925" y="482751"/>
                  </a:lnTo>
                  <a:cubicBezTo>
                    <a:pt x="231255" y="385762"/>
                    <a:pt x="206090" y="419316"/>
                    <a:pt x="255196" y="370209"/>
                  </a:cubicBezTo>
                  <a:cubicBezTo>
                    <a:pt x="259885" y="356141"/>
                    <a:pt x="265362" y="342312"/>
                    <a:pt x="269264" y="328006"/>
                  </a:cubicBezTo>
                  <a:cubicBezTo>
                    <a:pt x="279438" y="290700"/>
                    <a:pt x="285171" y="252149"/>
                    <a:pt x="297399" y="215465"/>
                  </a:cubicBezTo>
                  <a:lnTo>
                    <a:pt x="339602" y="88855"/>
                  </a:lnTo>
                  <a:lnTo>
                    <a:pt x="353670" y="46652"/>
                  </a:lnTo>
                  <a:cubicBezTo>
                    <a:pt x="369220" y="0"/>
                    <a:pt x="352908" y="4449"/>
                    <a:pt x="381805" y="4449"/>
                  </a:cubicBezTo>
                </a:path>
              </a:pathLst>
            </a:custGeom>
            <a:noFill/>
            <a:ln w="28575">
              <a:solidFill>
                <a:srgbClr val="4A7EBB"/>
              </a:solidFill>
              <a:round/>
            </a:ln>
          </p:spPr>
          <p:txBody>
            <a:bodyPr/>
            <a:lstStyle/>
            <a:p>
              <a:endParaRPr lang="zh-CN" altLang="en-US"/>
            </a:p>
          </p:txBody>
        </p:sp>
        <p:sp>
          <p:nvSpPr>
            <p:cNvPr id="34831" name="任意多边形 21"/>
            <p:cNvSpPr>
              <a:spLocks noChangeArrowheads="1"/>
            </p:cNvSpPr>
            <p:nvPr/>
          </p:nvSpPr>
          <p:spPr bwMode="auto">
            <a:xfrm>
              <a:off x="3080095" y="1923644"/>
              <a:ext cx="971659" cy="1634780"/>
            </a:xfrm>
            <a:custGeom>
              <a:avLst/>
              <a:gdLst/>
              <a:ahLst/>
              <a:cxnLst>
                <a:cxn ang="0">
                  <a:pos x="0" y="1337914"/>
                </a:cxn>
                <a:cxn ang="0">
                  <a:pos x="14068" y="1380117"/>
                </a:cxn>
                <a:cxn ang="0">
                  <a:pos x="42204" y="1408252"/>
                </a:cxn>
                <a:cxn ang="0">
                  <a:pos x="98474" y="1520794"/>
                </a:cxn>
                <a:cxn ang="0">
                  <a:pos x="112542" y="1562997"/>
                </a:cxn>
                <a:cxn ang="0">
                  <a:pos x="154745" y="1577064"/>
                </a:cxn>
                <a:cxn ang="0">
                  <a:pos x="225084" y="1619267"/>
                </a:cxn>
                <a:cxn ang="0">
                  <a:pos x="365760" y="1605200"/>
                </a:cxn>
                <a:cxn ang="0">
                  <a:pos x="492370" y="1548929"/>
                </a:cxn>
                <a:cxn ang="0">
                  <a:pos x="534573" y="1534861"/>
                </a:cxn>
                <a:cxn ang="0">
                  <a:pos x="562708" y="1492658"/>
                </a:cxn>
                <a:cxn ang="0">
                  <a:pos x="618979" y="1478590"/>
                </a:cxn>
                <a:cxn ang="0">
                  <a:pos x="661182" y="1464523"/>
                </a:cxn>
                <a:cxn ang="0">
                  <a:pos x="759656" y="1394184"/>
                </a:cxn>
                <a:cxn ang="0">
                  <a:pos x="801859" y="1351981"/>
                </a:cxn>
                <a:cxn ang="0">
                  <a:pos x="844062" y="1323846"/>
                </a:cxn>
                <a:cxn ang="0">
                  <a:pos x="858130" y="1281643"/>
                </a:cxn>
                <a:cxn ang="0">
                  <a:pos x="886265" y="1253507"/>
                </a:cxn>
                <a:cxn ang="0">
                  <a:pos x="914400" y="1169101"/>
                </a:cxn>
                <a:cxn ang="0">
                  <a:pos x="956604" y="1084695"/>
                </a:cxn>
                <a:cxn ang="0">
                  <a:pos x="970671" y="958086"/>
                </a:cxn>
                <a:cxn ang="0">
                  <a:pos x="956604" y="479784"/>
                </a:cxn>
                <a:cxn ang="0">
                  <a:pos x="928468" y="395378"/>
                </a:cxn>
                <a:cxn ang="0">
                  <a:pos x="914400" y="353175"/>
                </a:cxn>
                <a:cxn ang="0">
                  <a:pos x="900333" y="310972"/>
                </a:cxn>
                <a:cxn ang="0">
                  <a:pos x="844062" y="240634"/>
                </a:cxn>
                <a:cxn ang="0">
                  <a:pos x="745588" y="156227"/>
                </a:cxn>
                <a:cxn ang="0">
                  <a:pos x="661182" y="99957"/>
                </a:cxn>
                <a:cxn ang="0">
                  <a:pos x="633047" y="71821"/>
                </a:cxn>
                <a:cxn ang="0">
                  <a:pos x="548640" y="43686"/>
                </a:cxn>
                <a:cxn ang="0">
                  <a:pos x="520505" y="15550"/>
                </a:cxn>
                <a:cxn ang="0">
                  <a:pos x="464234" y="1483"/>
                </a:cxn>
              </a:cxnLst>
              <a:rect l="0" t="0" r="r" b="b"/>
              <a:pathLst>
                <a:path w="970671" h="1634994">
                  <a:moveTo>
                    <a:pt x="0" y="1337914"/>
                  </a:moveTo>
                  <a:cubicBezTo>
                    <a:pt x="4689" y="1351982"/>
                    <a:pt x="6439" y="1367402"/>
                    <a:pt x="14068" y="1380117"/>
                  </a:cubicBezTo>
                  <a:cubicBezTo>
                    <a:pt x="20892" y="1391490"/>
                    <a:pt x="36272" y="1396389"/>
                    <a:pt x="42204" y="1408252"/>
                  </a:cubicBezTo>
                  <a:cubicBezTo>
                    <a:pt x="106866" y="1537574"/>
                    <a:pt x="34909" y="1457227"/>
                    <a:pt x="98474" y="1520794"/>
                  </a:cubicBezTo>
                  <a:cubicBezTo>
                    <a:pt x="103163" y="1534862"/>
                    <a:pt x="102056" y="1552512"/>
                    <a:pt x="112542" y="1562997"/>
                  </a:cubicBezTo>
                  <a:cubicBezTo>
                    <a:pt x="123027" y="1573482"/>
                    <a:pt x="142030" y="1569435"/>
                    <a:pt x="154745" y="1577064"/>
                  </a:cubicBezTo>
                  <a:cubicBezTo>
                    <a:pt x="251295" y="1634994"/>
                    <a:pt x="105529" y="1579418"/>
                    <a:pt x="225084" y="1619267"/>
                  </a:cubicBezTo>
                  <a:cubicBezTo>
                    <a:pt x="271976" y="1614578"/>
                    <a:pt x="319441" y="1613885"/>
                    <a:pt x="365760" y="1605200"/>
                  </a:cubicBezTo>
                  <a:cubicBezTo>
                    <a:pt x="481896" y="1583425"/>
                    <a:pt x="416546" y="1586841"/>
                    <a:pt x="492370" y="1548929"/>
                  </a:cubicBezTo>
                  <a:cubicBezTo>
                    <a:pt x="505633" y="1542297"/>
                    <a:pt x="520505" y="1539550"/>
                    <a:pt x="534573" y="1534861"/>
                  </a:cubicBezTo>
                  <a:cubicBezTo>
                    <a:pt x="543951" y="1520793"/>
                    <a:pt x="548640" y="1502036"/>
                    <a:pt x="562708" y="1492658"/>
                  </a:cubicBezTo>
                  <a:cubicBezTo>
                    <a:pt x="578795" y="1481933"/>
                    <a:pt x="600389" y="1483901"/>
                    <a:pt x="618979" y="1478590"/>
                  </a:cubicBezTo>
                  <a:cubicBezTo>
                    <a:pt x="633237" y="1474516"/>
                    <a:pt x="647114" y="1469212"/>
                    <a:pt x="661182" y="1464523"/>
                  </a:cubicBezTo>
                  <a:cubicBezTo>
                    <a:pt x="727938" y="1397767"/>
                    <a:pt x="692288" y="1416641"/>
                    <a:pt x="759656" y="1394184"/>
                  </a:cubicBezTo>
                  <a:cubicBezTo>
                    <a:pt x="773724" y="1380116"/>
                    <a:pt x="786575" y="1364717"/>
                    <a:pt x="801859" y="1351981"/>
                  </a:cubicBezTo>
                  <a:cubicBezTo>
                    <a:pt x="814847" y="1341157"/>
                    <a:pt x="833500" y="1337048"/>
                    <a:pt x="844062" y="1323846"/>
                  </a:cubicBezTo>
                  <a:cubicBezTo>
                    <a:pt x="853325" y="1312267"/>
                    <a:pt x="850501" y="1294359"/>
                    <a:pt x="858130" y="1281643"/>
                  </a:cubicBezTo>
                  <a:cubicBezTo>
                    <a:pt x="864954" y="1270270"/>
                    <a:pt x="876887" y="1262886"/>
                    <a:pt x="886265" y="1253507"/>
                  </a:cubicBezTo>
                  <a:cubicBezTo>
                    <a:pt x="895643" y="1225372"/>
                    <a:pt x="897949" y="1193777"/>
                    <a:pt x="914400" y="1169101"/>
                  </a:cubicBezTo>
                  <a:cubicBezTo>
                    <a:pt x="950762" y="1114560"/>
                    <a:pt x="937189" y="1142938"/>
                    <a:pt x="956604" y="1084695"/>
                  </a:cubicBezTo>
                  <a:cubicBezTo>
                    <a:pt x="961293" y="1042492"/>
                    <a:pt x="970671" y="1000549"/>
                    <a:pt x="970671" y="958086"/>
                  </a:cubicBezTo>
                  <a:cubicBezTo>
                    <a:pt x="970671" y="798583"/>
                    <a:pt x="968533" y="638840"/>
                    <a:pt x="956604" y="479784"/>
                  </a:cubicBezTo>
                  <a:cubicBezTo>
                    <a:pt x="954386" y="450210"/>
                    <a:pt x="937847" y="423513"/>
                    <a:pt x="928468" y="395378"/>
                  </a:cubicBezTo>
                  <a:lnTo>
                    <a:pt x="914400" y="353175"/>
                  </a:lnTo>
                  <a:cubicBezTo>
                    <a:pt x="909711" y="339107"/>
                    <a:pt x="910819" y="321457"/>
                    <a:pt x="900333" y="310972"/>
                  </a:cubicBezTo>
                  <a:cubicBezTo>
                    <a:pt x="804567" y="215210"/>
                    <a:pt x="950524" y="364840"/>
                    <a:pt x="844062" y="240634"/>
                  </a:cubicBezTo>
                  <a:cubicBezTo>
                    <a:pt x="759531" y="142014"/>
                    <a:pt x="820254" y="218450"/>
                    <a:pt x="745588" y="156227"/>
                  </a:cubicBezTo>
                  <a:cubicBezTo>
                    <a:pt x="675339" y="97685"/>
                    <a:pt x="735348" y="124678"/>
                    <a:pt x="661182" y="99957"/>
                  </a:cubicBezTo>
                  <a:cubicBezTo>
                    <a:pt x="651804" y="90578"/>
                    <a:pt x="644910" y="77752"/>
                    <a:pt x="633047" y="71821"/>
                  </a:cubicBezTo>
                  <a:cubicBezTo>
                    <a:pt x="606521" y="58558"/>
                    <a:pt x="548640" y="43686"/>
                    <a:pt x="548640" y="43686"/>
                  </a:cubicBezTo>
                  <a:cubicBezTo>
                    <a:pt x="539262" y="34307"/>
                    <a:pt x="531878" y="22374"/>
                    <a:pt x="520505" y="15550"/>
                  </a:cubicBezTo>
                  <a:cubicBezTo>
                    <a:pt x="494589" y="0"/>
                    <a:pt x="486573" y="1483"/>
                    <a:pt x="464234" y="1483"/>
                  </a:cubicBezTo>
                </a:path>
              </a:pathLst>
            </a:custGeom>
            <a:noFill/>
            <a:ln w="28575">
              <a:solidFill>
                <a:srgbClr val="4A7EBB"/>
              </a:solidFill>
              <a:round/>
            </a:ln>
          </p:spPr>
          <p:txBody>
            <a:bodyPr/>
            <a:lstStyle/>
            <a:p>
              <a:endParaRPr lang="zh-CN" altLang="en-US"/>
            </a:p>
          </p:txBody>
        </p:sp>
        <p:sp>
          <p:nvSpPr>
            <p:cNvPr id="34832" name="任意多边形 22"/>
            <p:cNvSpPr>
              <a:spLocks noChangeArrowheads="1"/>
            </p:cNvSpPr>
            <p:nvPr/>
          </p:nvSpPr>
          <p:spPr bwMode="auto">
            <a:xfrm>
              <a:off x="0" y="279341"/>
              <a:ext cx="731919" cy="2236315"/>
            </a:xfrm>
            <a:custGeom>
              <a:avLst/>
              <a:gdLst/>
              <a:ahLst/>
              <a:cxnLst>
                <a:cxn ang="0">
                  <a:pos x="731520" y="2236763"/>
                </a:cxn>
                <a:cxn ang="0">
                  <a:pos x="464234" y="2222695"/>
                </a:cxn>
                <a:cxn ang="0">
                  <a:pos x="365760" y="2194560"/>
                </a:cxn>
                <a:cxn ang="0">
                  <a:pos x="351692" y="2152357"/>
                </a:cxn>
                <a:cxn ang="0">
                  <a:pos x="323557" y="2124221"/>
                </a:cxn>
                <a:cxn ang="0">
                  <a:pos x="309489" y="2067951"/>
                </a:cxn>
                <a:cxn ang="0">
                  <a:pos x="281354" y="2039815"/>
                </a:cxn>
                <a:cxn ang="0">
                  <a:pos x="253218" y="1997612"/>
                </a:cxn>
                <a:cxn ang="0">
                  <a:pos x="211015" y="1913206"/>
                </a:cxn>
                <a:cxn ang="0">
                  <a:pos x="182880" y="1828800"/>
                </a:cxn>
                <a:cxn ang="0">
                  <a:pos x="168812" y="1786597"/>
                </a:cxn>
                <a:cxn ang="0">
                  <a:pos x="154744" y="1730326"/>
                </a:cxn>
                <a:cxn ang="0">
                  <a:pos x="126609" y="1645920"/>
                </a:cxn>
                <a:cxn ang="0">
                  <a:pos x="98474" y="1603717"/>
                </a:cxn>
                <a:cxn ang="0">
                  <a:pos x="70338" y="1491175"/>
                </a:cxn>
                <a:cxn ang="0">
                  <a:pos x="42203" y="1378634"/>
                </a:cxn>
                <a:cxn ang="0">
                  <a:pos x="14068" y="1280160"/>
                </a:cxn>
                <a:cxn ang="0">
                  <a:pos x="0" y="1181686"/>
                </a:cxn>
                <a:cxn ang="0">
                  <a:pos x="14068" y="309489"/>
                </a:cxn>
                <a:cxn ang="0">
                  <a:pos x="42203" y="225083"/>
                </a:cxn>
                <a:cxn ang="0">
                  <a:pos x="126609" y="112541"/>
                </a:cxn>
                <a:cxn ang="0">
                  <a:pos x="168812" y="84406"/>
                </a:cxn>
                <a:cxn ang="0">
                  <a:pos x="211015" y="70338"/>
                </a:cxn>
                <a:cxn ang="0">
                  <a:pos x="267286" y="0"/>
                </a:cxn>
              </a:cxnLst>
              <a:rect l="0" t="0" r="r" b="b"/>
              <a:pathLst>
                <a:path w="731520" h="2236763">
                  <a:moveTo>
                    <a:pt x="731520" y="2236763"/>
                  </a:moveTo>
                  <a:cubicBezTo>
                    <a:pt x="642425" y="2232074"/>
                    <a:pt x="553117" y="2230424"/>
                    <a:pt x="464234" y="2222695"/>
                  </a:cubicBezTo>
                  <a:cubicBezTo>
                    <a:pt x="440339" y="2220617"/>
                    <a:pt x="390441" y="2202786"/>
                    <a:pt x="365760" y="2194560"/>
                  </a:cubicBezTo>
                  <a:cubicBezTo>
                    <a:pt x="361071" y="2180492"/>
                    <a:pt x="359321" y="2165073"/>
                    <a:pt x="351692" y="2152357"/>
                  </a:cubicBezTo>
                  <a:cubicBezTo>
                    <a:pt x="344868" y="2140984"/>
                    <a:pt x="329488" y="2136084"/>
                    <a:pt x="323557" y="2124221"/>
                  </a:cubicBezTo>
                  <a:cubicBezTo>
                    <a:pt x="314911" y="2106928"/>
                    <a:pt x="318135" y="2085244"/>
                    <a:pt x="309489" y="2067951"/>
                  </a:cubicBezTo>
                  <a:cubicBezTo>
                    <a:pt x="303558" y="2056088"/>
                    <a:pt x="289639" y="2050172"/>
                    <a:pt x="281354" y="2039815"/>
                  </a:cubicBezTo>
                  <a:cubicBezTo>
                    <a:pt x="270792" y="2026613"/>
                    <a:pt x="262597" y="2011680"/>
                    <a:pt x="253218" y="1997612"/>
                  </a:cubicBezTo>
                  <a:cubicBezTo>
                    <a:pt x="201920" y="1843709"/>
                    <a:pt x="283732" y="2076817"/>
                    <a:pt x="211015" y="1913206"/>
                  </a:cubicBezTo>
                  <a:cubicBezTo>
                    <a:pt x="198970" y="1886105"/>
                    <a:pt x="192258" y="1856935"/>
                    <a:pt x="182880" y="1828800"/>
                  </a:cubicBezTo>
                  <a:cubicBezTo>
                    <a:pt x="178191" y="1814732"/>
                    <a:pt x="172409" y="1800983"/>
                    <a:pt x="168812" y="1786597"/>
                  </a:cubicBezTo>
                  <a:cubicBezTo>
                    <a:pt x="164123" y="1767840"/>
                    <a:pt x="160300" y="1748845"/>
                    <a:pt x="154744" y="1730326"/>
                  </a:cubicBezTo>
                  <a:cubicBezTo>
                    <a:pt x="146222" y="1701920"/>
                    <a:pt x="143060" y="1670596"/>
                    <a:pt x="126609" y="1645920"/>
                  </a:cubicBezTo>
                  <a:cubicBezTo>
                    <a:pt x="117231" y="1631852"/>
                    <a:pt x="106035" y="1618839"/>
                    <a:pt x="98474" y="1603717"/>
                  </a:cubicBezTo>
                  <a:cubicBezTo>
                    <a:pt x="83106" y="1572981"/>
                    <a:pt x="77218" y="1520988"/>
                    <a:pt x="70338" y="1491175"/>
                  </a:cubicBezTo>
                  <a:cubicBezTo>
                    <a:pt x="61643" y="1453497"/>
                    <a:pt x="51581" y="1416148"/>
                    <a:pt x="42203" y="1378634"/>
                  </a:cubicBezTo>
                  <a:cubicBezTo>
                    <a:pt x="24540" y="1307981"/>
                    <a:pt x="34248" y="1340702"/>
                    <a:pt x="14068" y="1280160"/>
                  </a:cubicBezTo>
                  <a:cubicBezTo>
                    <a:pt x="9379" y="1247335"/>
                    <a:pt x="0" y="1214844"/>
                    <a:pt x="0" y="1181686"/>
                  </a:cubicBezTo>
                  <a:cubicBezTo>
                    <a:pt x="0" y="890916"/>
                    <a:pt x="1252" y="599977"/>
                    <a:pt x="14068" y="309489"/>
                  </a:cubicBezTo>
                  <a:cubicBezTo>
                    <a:pt x="15375" y="279861"/>
                    <a:pt x="25752" y="249759"/>
                    <a:pt x="42203" y="225083"/>
                  </a:cubicBezTo>
                  <a:cubicBezTo>
                    <a:pt x="67914" y="186517"/>
                    <a:pt x="89436" y="142279"/>
                    <a:pt x="126609" y="112541"/>
                  </a:cubicBezTo>
                  <a:cubicBezTo>
                    <a:pt x="139811" y="101979"/>
                    <a:pt x="153690" y="91967"/>
                    <a:pt x="168812" y="84406"/>
                  </a:cubicBezTo>
                  <a:cubicBezTo>
                    <a:pt x="182075" y="77774"/>
                    <a:pt x="196947" y="75027"/>
                    <a:pt x="211015" y="70338"/>
                  </a:cubicBezTo>
                  <a:cubicBezTo>
                    <a:pt x="270602" y="10751"/>
                    <a:pt x="267286" y="40593"/>
                    <a:pt x="267286" y="0"/>
                  </a:cubicBezTo>
                </a:path>
              </a:pathLst>
            </a:custGeom>
            <a:noFill/>
            <a:ln w="28575">
              <a:solidFill>
                <a:srgbClr val="4A7EBB"/>
              </a:solidFill>
              <a:round/>
            </a:ln>
          </p:spPr>
          <p:txBody>
            <a:bodyPr/>
            <a:lstStyle/>
            <a:p>
              <a:endParaRPr lang="zh-CN" altLang="en-US"/>
            </a:p>
          </p:txBody>
        </p:sp>
      </p:grpSp>
    </p:spTree>
    <p:extLst>
      <p:ext uri="{BB962C8B-B14F-4D97-AF65-F5344CB8AC3E}">
        <p14:creationId xmlns:p14="http://schemas.microsoft.com/office/powerpoint/2010/main" val="6697691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8"/>
          <p:cNvSpPr>
            <a:spLocks noChangeArrowheads="1"/>
          </p:cNvSpPr>
          <p:nvPr/>
        </p:nvSpPr>
        <p:spPr bwMode="auto">
          <a:xfrm>
            <a:off x="404813" y="491728"/>
            <a:ext cx="8064500" cy="1656851"/>
          </a:xfrm>
          <a:prstGeom prst="rect">
            <a:avLst/>
          </a:prstGeom>
          <a:noFill/>
          <a:ln w="9525">
            <a:noFill/>
            <a:miter lim="800000"/>
          </a:ln>
        </p:spPr>
        <p:txBody>
          <a:bodyPr>
            <a:spAutoFit/>
          </a:bodyPr>
          <a:lstStyle/>
          <a:p>
            <a:pPr>
              <a:lnSpc>
                <a:spcPct val="130000"/>
              </a:lnSpc>
            </a:pPr>
            <a:r>
              <a:rPr lang="zh-CN" altLang="en-US" sz="2600">
                <a:latin typeface="Times New Roman" pitchFamily="18" charset="0"/>
              </a:rPr>
              <a:t>（</a:t>
            </a:r>
            <a:r>
              <a:rPr lang="en-US" altLang="zh-CN" sz="2600">
                <a:latin typeface="Times New Roman" pitchFamily="18" charset="0"/>
              </a:rPr>
              <a:t>3</a:t>
            </a:r>
            <a:r>
              <a:rPr lang="zh-CN" altLang="en-US" sz="2600">
                <a:latin typeface="Times New Roman" pitchFamily="18" charset="0"/>
              </a:rPr>
              <a:t>）排除故障后，再次闭合开关，移动滑动变阻器的滑片，当电压表的示数为</a:t>
            </a:r>
            <a:r>
              <a:rPr lang="en-US" altLang="zh-CN" sz="2600">
                <a:latin typeface="Times New Roman" pitchFamily="18" charset="0"/>
              </a:rPr>
              <a:t>2 V </a:t>
            </a:r>
            <a:r>
              <a:rPr lang="zh-CN" altLang="en-US" sz="2600">
                <a:latin typeface="Times New Roman" pitchFamily="18" charset="0"/>
              </a:rPr>
              <a:t>时，电流表的示数如图所示，此时电流为</a:t>
            </a:r>
            <a:r>
              <a:rPr lang="en-US" altLang="zh-CN" sz="2600">
                <a:latin typeface="Times New Roman" pitchFamily="18" charset="0"/>
              </a:rPr>
              <a:t>____A</a:t>
            </a:r>
            <a:r>
              <a:rPr lang="zh-CN" altLang="en-US" sz="2600">
                <a:latin typeface="Times New Roman" pitchFamily="18" charset="0"/>
              </a:rPr>
              <a:t>，小灯泡的功率为</a:t>
            </a:r>
            <a:r>
              <a:rPr lang="en-US" altLang="zh-CN" sz="2600">
                <a:latin typeface="Times New Roman" pitchFamily="18" charset="0"/>
              </a:rPr>
              <a:t>___W</a:t>
            </a:r>
            <a:r>
              <a:rPr lang="zh-CN" altLang="en-US" sz="2600">
                <a:latin typeface="Times New Roman" pitchFamily="18" charset="0"/>
              </a:rPr>
              <a:t>。    </a:t>
            </a:r>
          </a:p>
        </p:txBody>
      </p:sp>
      <p:sp>
        <p:nvSpPr>
          <p:cNvPr id="27651" name="Text Box 10"/>
          <p:cNvSpPr txBox="1">
            <a:spLocks noChangeArrowheads="1"/>
          </p:cNvSpPr>
          <p:nvPr/>
        </p:nvSpPr>
        <p:spPr bwMode="auto">
          <a:xfrm>
            <a:off x="2843808" y="1561143"/>
            <a:ext cx="908050" cy="462808"/>
          </a:xfrm>
          <a:prstGeom prst="rect">
            <a:avLst/>
          </a:prstGeom>
          <a:noFill/>
          <a:ln w="9525">
            <a:noFill/>
            <a:miter lim="800000"/>
          </a:ln>
        </p:spPr>
        <p:txBody>
          <a:bodyPr>
            <a:spAutoFit/>
          </a:bodyPr>
          <a:lstStyle/>
          <a:p>
            <a:r>
              <a:rPr lang="en-US" altLang="zh-CN" sz="2400">
                <a:solidFill>
                  <a:srgbClr val="FF0000"/>
                </a:solidFill>
                <a:latin typeface="Times New Roman" pitchFamily="18" charset="0"/>
                <a:ea typeface="黑体" pitchFamily="49" charset="-122"/>
              </a:rPr>
              <a:t>0.3</a:t>
            </a:r>
          </a:p>
        </p:txBody>
      </p:sp>
      <p:sp>
        <p:nvSpPr>
          <p:cNvPr id="27652" name="Text Box 11"/>
          <p:cNvSpPr txBox="1">
            <a:spLocks noChangeArrowheads="1"/>
          </p:cNvSpPr>
          <p:nvPr/>
        </p:nvSpPr>
        <p:spPr bwMode="auto">
          <a:xfrm>
            <a:off x="6300192" y="1561143"/>
            <a:ext cx="901700" cy="462808"/>
          </a:xfrm>
          <a:prstGeom prst="rect">
            <a:avLst/>
          </a:prstGeom>
          <a:noFill/>
          <a:ln w="9525">
            <a:noFill/>
            <a:miter lim="800000"/>
          </a:ln>
        </p:spPr>
        <p:txBody>
          <a:bodyPr>
            <a:spAutoFit/>
          </a:bodyPr>
          <a:lstStyle/>
          <a:p>
            <a:r>
              <a:rPr lang="en-US" altLang="zh-CN" sz="2400">
                <a:solidFill>
                  <a:srgbClr val="FF0000"/>
                </a:solidFill>
                <a:latin typeface="Times New Roman" pitchFamily="18" charset="0"/>
                <a:ea typeface="黑体" pitchFamily="49" charset="-122"/>
              </a:rPr>
              <a:t>0.6</a:t>
            </a:r>
          </a:p>
        </p:txBody>
      </p:sp>
      <p:pic>
        <p:nvPicPr>
          <p:cNvPr id="35844" name="Picture 55"/>
          <p:cNvPicPr>
            <a:picLocks noChangeAspect="1" noChangeArrowheads="1"/>
          </p:cNvPicPr>
          <p:nvPr/>
        </p:nvPicPr>
        <p:blipFill>
          <a:blip r:embed="rId2"/>
          <a:stretch>
            <a:fillRect/>
          </a:stretch>
        </p:blipFill>
        <p:spPr bwMode="auto">
          <a:xfrm>
            <a:off x="2843808" y="2571750"/>
            <a:ext cx="3384376" cy="202121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88938375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6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P spid="2765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27584" y="983653"/>
            <a:ext cx="7372350" cy="721580"/>
          </a:xfrm>
        </p:spPr>
        <p:txBody>
          <a:bodyPr vert="horz" wrap="square" lIns="91440" tIns="45720" rIns="91440" bIns="45720" numCol="1" anchor="ctr" anchorCtr="0" compatLnSpc="1">
            <a:normAutofit/>
          </a:bodyPr>
          <a:lstStyle/>
          <a:p>
            <a:pPr algn="l">
              <a:lnSpc>
                <a:spcPct val="150000"/>
              </a:lnSpc>
              <a:defRPr/>
            </a:pPr>
            <a:r>
              <a:rPr lang="zh-CN" altLang="en-US" sz="2600" kern="0" smtClean="0">
                <a:solidFill>
                  <a:srgbClr val="0000FF"/>
                </a:solidFill>
                <a:latin typeface="微软雅黑" pitchFamily="34" charset="-122"/>
                <a:ea typeface="微软雅黑" pitchFamily="34" charset="-122"/>
              </a:rPr>
              <a:t>看完灯廊，你心中会有哪些疑问呢</a:t>
            </a:r>
            <a:r>
              <a:rPr lang="en-US" altLang="zh-CN" sz="2600" kern="0" smtClean="0">
                <a:solidFill>
                  <a:srgbClr val="0000FF"/>
                </a:solidFill>
                <a:latin typeface="微软雅黑" pitchFamily="34" charset="-122"/>
                <a:ea typeface="微软雅黑" pitchFamily="34" charset="-122"/>
              </a:rPr>
              <a:t>?</a:t>
            </a:r>
          </a:p>
        </p:txBody>
      </p:sp>
      <p:sp>
        <p:nvSpPr>
          <p:cNvPr id="3" name="内容占位符 2"/>
          <p:cNvSpPr>
            <a:spLocks noGrp="1"/>
          </p:cNvSpPr>
          <p:nvPr>
            <p:ph idx="1"/>
          </p:nvPr>
        </p:nvSpPr>
        <p:spPr>
          <a:xfrm>
            <a:off x="755576" y="1705515"/>
            <a:ext cx="7992888" cy="3104008"/>
          </a:xfrm>
        </p:spPr>
        <p:txBody>
          <a:bodyPr vert="horz" wrap="square" lIns="91440" tIns="45720" rIns="91440" bIns="45720" numCol="1" anchor="t" anchorCtr="0" compatLnSpc="1">
            <a:noAutofit/>
          </a:bodyPr>
          <a:lstStyle/>
          <a:p>
            <a:pPr>
              <a:lnSpc>
                <a:spcPct val="150000"/>
              </a:lnSpc>
              <a:buFont typeface="Arial" pitchFamily="34" charset="0"/>
              <a:buChar char="•"/>
              <a:defRPr/>
            </a:pPr>
            <a:r>
              <a:rPr lang="en-US" altLang="zh-CN" sz="2400" kern="0" smtClean="0">
                <a:latin typeface="黑体" pitchFamily="49" charset="-122"/>
                <a:ea typeface="黑体" pitchFamily="49" charset="-122"/>
              </a:rPr>
              <a:t>A.</a:t>
            </a:r>
            <a:r>
              <a:rPr lang="zh-CN" altLang="zh-CN" sz="2400" kern="0">
                <a:latin typeface="黑体" pitchFamily="49" charset="-122"/>
                <a:ea typeface="黑体" pitchFamily="49" charset="-122"/>
              </a:rPr>
              <a:t>如何</a:t>
            </a:r>
            <a:r>
              <a:rPr lang="zh-CN" altLang="zh-CN" sz="2400" kern="0" smtClean="0">
                <a:latin typeface="黑体" pitchFamily="49" charset="-122"/>
                <a:ea typeface="黑体" pitchFamily="49" charset="-122"/>
              </a:rPr>
              <a:t>在</a:t>
            </a:r>
            <a:r>
              <a:rPr lang="zh-CN" altLang="zh-CN" sz="2400" kern="0">
                <a:latin typeface="黑体" pitchFamily="49" charset="-122"/>
                <a:ea typeface="黑体" pitchFamily="49" charset="-122"/>
              </a:rPr>
              <a:t>不同</a:t>
            </a:r>
            <a:r>
              <a:rPr lang="zh-CN" altLang="zh-CN" sz="2400" kern="0" smtClean="0">
                <a:latin typeface="黑体" pitchFamily="49" charset="-122"/>
                <a:ea typeface="黑体" pitchFamily="49" charset="-122"/>
              </a:rPr>
              <a:t>场合选择</a:t>
            </a:r>
            <a:r>
              <a:rPr lang="zh-CN" altLang="en-US" sz="2400" kern="0" smtClean="0">
                <a:latin typeface="黑体" pitchFamily="49" charset="-122"/>
                <a:ea typeface="黑体" pitchFamily="49" charset="-122"/>
              </a:rPr>
              <a:t>合适</a:t>
            </a:r>
            <a:r>
              <a:rPr lang="zh-CN" altLang="zh-CN" sz="2400" kern="0" smtClean="0">
                <a:latin typeface="黑体" pitchFamily="49" charset="-122"/>
                <a:ea typeface="黑体" pitchFamily="49" charset="-122"/>
              </a:rPr>
              <a:t>的</a:t>
            </a:r>
            <a:r>
              <a:rPr lang="zh-CN" altLang="zh-CN" sz="2400" kern="0">
                <a:latin typeface="黑体" pitchFamily="49" charset="-122"/>
                <a:ea typeface="黑体" pitchFamily="49" charset="-122"/>
              </a:rPr>
              <a:t>灯</a:t>
            </a:r>
            <a:r>
              <a:rPr lang="zh-CN" altLang="zh-CN" sz="2400" kern="0" smtClean="0">
                <a:latin typeface="黑体" pitchFamily="49" charset="-122"/>
                <a:ea typeface="黑体" pitchFamily="49" charset="-122"/>
              </a:rPr>
              <a:t>？</a:t>
            </a:r>
            <a:endParaRPr lang="en-US" altLang="zh-CN" sz="2400" kern="0" smtClean="0">
              <a:latin typeface="黑体" pitchFamily="49" charset="-122"/>
              <a:ea typeface="黑体" pitchFamily="49" charset="-122"/>
            </a:endParaRPr>
          </a:p>
          <a:p>
            <a:pPr>
              <a:lnSpc>
                <a:spcPct val="150000"/>
              </a:lnSpc>
              <a:buFont typeface="Arial" pitchFamily="34" charset="0"/>
              <a:buChar char="•"/>
              <a:defRPr/>
            </a:pPr>
            <a:r>
              <a:rPr lang="en-US" altLang="zh-CN" sz="2400" kern="0">
                <a:latin typeface="黑体" pitchFamily="49" charset="-122"/>
                <a:ea typeface="黑体" pitchFamily="49" charset="-122"/>
              </a:rPr>
              <a:t>B.</a:t>
            </a:r>
            <a:r>
              <a:rPr lang="zh-CN" altLang="en-US" sz="2400" kern="0" smtClean="0">
                <a:latin typeface="黑体" pitchFamily="49" charset="-122"/>
                <a:ea typeface="黑体" pitchFamily="49" charset="-122"/>
              </a:rPr>
              <a:t>为什么我们看到的灯有的亮一些，有的暗一些？</a:t>
            </a:r>
            <a:endParaRPr lang="en-US" altLang="zh-CN" sz="2400" kern="0" smtClean="0">
              <a:latin typeface="黑体" pitchFamily="49" charset="-122"/>
              <a:ea typeface="黑体" pitchFamily="49" charset="-122"/>
            </a:endParaRPr>
          </a:p>
          <a:p>
            <a:pPr>
              <a:lnSpc>
                <a:spcPct val="150000"/>
              </a:lnSpc>
              <a:buFont typeface="Arial" pitchFamily="34" charset="0"/>
              <a:buChar char="•"/>
              <a:defRPr/>
            </a:pPr>
            <a:r>
              <a:rPr lang="en-US" altLang="zh-CN" sz="2400" kern="0">
                <a:latin typeface="黑体" pitchFamily="49" charset="-122"/>
                <a:ea typeface="黑体" pitchFamily="49" charset="-122"/>
              </a:rPr>
              <a:t>C</a:t>
            </a:r>
            <a:r>
              <a:rPr lang="en-US" altLang="zh-CN" sz="2400" kern="0" smtClean="0">
                <a:latin typeface="黑体" pitchFamily="49" charset="-122"/>
                <a:ea typeface="黑体" pitchFamily="49" charset="-122"/>
              </a:rPr>
              <a:t>.</a:t>
            </a:r>
            <a:r>
              <a:rPr lang="zh-CN" altLang="zh-CN" sz="2400" kern="0">
                <a:latin typeface="黑体" pitchFamily="49" charset="-122"/>
                <a:ea typeface="黑体" pitchFamily="49" charset="-122"/>
              </a:rPr>
              <a:t>如何</a:t>
            </a:r>
            <a:r>
              <a:rPr lang="zh-CN" altLang="en-US" sz="2400" kern="0">
                <a:latin typeface="黑体" pitchFamily="49" charset="-122"/>
                <a:ea typeface="黑体" pitchFamily="49" charset="-122"/>
              </a:rPr>
              <a:t>知道在相等的时间里哪一个灯泡消耗的电能多？</a:t>
            </a:r>
            <a:endParaRPr lang="en-US" altLang="zh-CN" sz="2400" kern="0">
              <a:latin typeface="黑体" pitchFamily="49" charset="-122"/>
              <a:ea typeface="黑体" pitchFamily="49" charset="-122"/>
            </a:endParaRPr>
          </a:p>
          <a:p>
            <a:pPr>
              <a:lnSpc>
                <a:spcPct val="150000"/>
              </a:lnSpc>
              <a:buFont typeface="Arial" pitchFamily="34" charset="0"/>
              <a:buChar char="•"/>
              <a:defRPr/>
            </a:pPr>
            <a:r>
              <a:rPr lang="en-US" altLang="zh-CN" sz="2400" kern="0" smtClean="0">
                <a:latin typeface="黑体" pitchFamily="49" charset="-122"/>
                <a:ea typeface="黑体" pitchFamily="49" charset="-122"/>
              </a:rPr>
              <a:t>D.</a:t>
            </a:r>
            <a:r>
              <a:rPr lang="zh-CN" altLang="en-US" sz="2400" kern="0">
                <a:latin typeface="黑体" pitchFamily="49" charset="-122"/>
                <a:ea typeface="黑体" pitchFamily="49" charset="-122"/>
              </a:rPr>
              <a:t>灯泡铭牌上的信息有什么含义呢？</a:t>
            </a:r>
            <a:endParaRPr lang="en-US" altLang="zh-CN" sz="2400" kern="0">
              <a:latin typeface="黑体" pitchFamily="49" charset="-122"/>
              <a:ea typeface="黑体" pitchFamily="49" charset="-122"/>
            </a:endParaRPr>
          </a:p>
          <a:p>
            <a:pPr>
              <a:lnSpc>
                <a:spcPct val="150000"/>
              </a:lnSpc>
              <a:buFont typeface="Arial" pitchFamily="34" charset="0"/>
              <a:buChar char="•"/>
              <a:defRPr/>
            </a:pPr>
            <a:r>
              <a:rPr lang="en-US" altLang="zh-CN" sz="2400" kern="0" smtClean="0">
                <a:latin typeface="黑体" pitchFamily="49" charset="-122"/>
                <a:ea typeface="黑体" pitchFamily="49" charset="-122"/>
              </a:rPr>
              <a:t>……</a:t>
            </a:r>
            <a:endParaRPr lang="en-US" altLang="zh-CN" sz="2400" kern="0" smtClean="0">
              <a:solidFill>
                <a:srgbClr val="FF0000"/>
              </a:solidFill>
              <a:latin typeface="黑体" pitchFamily="49" charset="-122"/>
              <a:ea typeface="黑体" pitchFamily="49" charset="-122"/>
            </a:endParaRPr>
          </a:p>
        </p:txBody>
      </p:sp>
      <p:grpSp>
        <p:nvGrpSpPr>
          <p:cNvPr id="6" name="组合 3"/>
          <p:cNvGrpSpPr/>
          <p:nvPr/>
        </p:nvGrpSpPr>
        <p:grpSpPr>
          <a:xfrm>
            <a:off x="539552" y="406163"/>
            <a:ext cx="1727840" cy="447391"/>
            <a:chOff x="1076" y="2071"/>
            <a:chExt cx="2720" cy="940"/>
          </a:xfrm>
        </p:grpSpPr>
        <p:sp>
          <p:nvSpPr>
            <p:cNvPr id="7" name="流程图: 文档 6"/>
            <p:cNvSpPr/>
            <p:nvPr/>
          </p:nvSpPr>
          <p:spPr>
            <a:xfrm>
              <a:off x="1076" y="2071"/>
              <a:ext cx="2632" cy="940"/>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endParaRPr lang="zh-CN" altLang="en-US" sz="2000" noProof="1"/>
            </a:p>
          </p:txBody>
        </p:sp>
        <p:sp>
          <p:nvSpPr>
            <p:cNvPr id="8" name="文本框 4101"/>
            <p:cNvSpPr txBox="1"/>
            <p:nvPr/>
          </p:nvSpPr>
          <p:spPr>
            <a:xfrm>
              <a:off x="1076" y="2071"/>
              <a:ext cx="2720" cy="843"/>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defRPr/>
              </a:pPr>
              <a:r>
                <a:rPr lang="zh-CN" altLang="en-US" sz="2000" b="1" noProof="1">
                  <a:solidFill>
                    <a:schemeClr val="bg1"/>
                  </a:solidFill>
                  <a:latin typeface="黑体" pitchFamily="49" charset="-122"/>
                  <a:ea typeface="黑体" pitchFamily="49" charset="-122"/>
                  <a:sym typeface="宋体" pitchFamily="2" charset="-122"/>
                </a:rPr>
                <a:t>观察与思考</a:t>
              </a:r>
            </a:p>
          </p:txBody>
        </p:sp>
      </p:grpSp>
    </p:spTree>
    <p:extLst>
      <p:ext uri="{BB962C8B-B14F-4D97-AF65-F5344CB8AC3E}">
        <p14:creationId xmlns:p14="http://schemas.microsoft.com/office/powerpoint/2010/main" val="23255778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478349"/>
            <a:ext cx="8568952" cy="1619827"/>
          </a:xfrm>
          <a:prstGeom prst="rect">
            <a:avLst/>
          </a:prstGeom>
        </p:spPr>
        <p:txBody>
          <a:bodyPr wrap="square">
            <a:spAutoFit/>
          </a:bodyPr>
          <a:lstStyle/>
          <a:p>
            <a:pPr>
              <a:lnSpc>
                <a:spcPct val="150000"/>
              </a:lnSpc>
            </a:pPr>
            <a:r>
              <a:rPr lang="en-US" altLang="zh-CN" sz="2200" dirty="0" smtClean="0"/>
              <a:t>13</a:t>
            </a:r>
            <a:r>
              <a:rPr lang="zh-CN" altLang="zh-CN" sz="2200" dirty="0" smtClean="0"/>
              <a:t>．（</a:t>
            </a:r>
            <a:r>
              <a:rPr lang="en-US" altLang="zh-CN" sz="2200" dirty="0" smtClean="0"/>
              <a:t>2021</a:t>
            </a:r>
            <a:r>
              <a:rPr lang="zh-CN" altLang="zh-CN" sz="2200" dirty="0" smtClean="0"/>
              <a:t>•</a:t>
            </a:r>
            <a:r>
              <a:rPr lang="zh-CN" altLang="zh-CN" sz="2200" dirty="0" smtClean="0"/>
              <a:t>朝阳）某同学利用图甲所示的电路测量小灯泡的电功率，小灯泡的额定电压为</a:t>
            </a:r>
            <a:r>
              <a:rPr lang="en-US" altLang="zh-CN" sz="2200" dirty="0" smtClean="0"/>
              <a:t>2.5V</a:t>
            </a:r>
            <a:r>
              <a:rPr lang="zh-CN" altLang="zh-CN" sz="2200" dirty="0" smtClean="0"/>
              <a:t>。</a:t>
            </a:r>
            <a:endParaRPr lang="en-US" altLang="zh-CN" sz="2200" dirty="0" smtClean="0"/>
          </a:p>
          <a:p>
            <a:pPr>
              <a:lnSpc>
                <a:spcPct val="150000"/>
              </a:lnSpc>
            </a:pPr>
            <a:r>
              <a:rPr lang="zh-CN" altLang="zh-CN" sz="2200" dirty="0" smtClean="0"/>
              <a:t>（</a:t>
            </a:r>
            <a:r>
              <a:rPr lang="en-US" altLang="zh-CN" sz="2200" dirty="0" smtClean="0"/>
              <a:t>1</a:t>
            </a:r>
            <a:r>
              <a:rPr lang="zh-CN" altLang="zh-CN" sz="2200" dirty="0" smtClean="0"/>
              <a:t>）用笔画线代替导线，将图甲中电路补充完整（导线不得交叉）；</a:t>
            </a:r>
          </a:p>
        </p:txBody>
      </p:sp>
      <p:pic>
        <p:nvPicPr>
          <p:cNvPr id="53250" name="图片24" descr="菁优网：http://www.jyeoo.com"/>
          <p:cNvPicPr>
            <a:picLocks noChangeAspect="1" noChangeArrowheads="1"/>
          </p:cNvPicPr>
          <p:nvPr/>
        </p:nvPicPr>
        <p:blipFill>
          <a:blip r:embed="rId2"/>
          <a:stretch>
            <a:fillRect/>
          </a:stretch>
        </p:blipFill>
        <p:spPr bwMode="auto">
          <a:xfrm>
            <a:off x="1547665" y="2355192"/>
            <a:ext cx="6257925" cy="217707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5392675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442836"/>
            <a:ext cx="8496944" cy="4257830"/>
          </a:xfrm>
          <a:prstGeom prst="rect">
            <a:avLst/>
          </a:prstGeom>
        </p:spPr>
        <p:txBody>
          <a:bodyPr wrap="square">
            <a:spAutoFit/>
          </a:bodyPr>
          <a:lstStyle/>
          <a:p>
            <a:pPr>
              <a:lnSpc>
                <a:spcPct val="150000"/>
              </a:lnSpc>
            </a:pPr>
            <a:r>
              <a:rPr lang="zh-CN" altLang="zh-CN" sz="2000" smtClean="0"/>
              <a:t>（</a:t>
            </a:r>
            <a:r>
              <a:rPr lang="en-US" altLang="zh-CN" sz="2000" smtClean="0"/>
              <a:t>2</a:t>
            </a:r>
            <a:r>
              <a:rPr lang="zh-CN" altLang="zh-CN" sz="2000" smtClean="0"/>
              <a:t>）连接电路后，闭合开关，灯泡不亮，电流表和电压表都有示数，但是数值较小，无论怎样移动滑动变阻器的滑片，小灯泡都不发光，两电表示数均无变化，产生这一故障的原因可能是：</a:t>
            </a:r>
            <a:r>
              <a:rPr lang="zh-CN" altLang="zh-CN" sz="2000" u="sng" smtClean="0"/>
              <a:t>　</a:t>
            </a:r>
            <a:r>
              <a:rPr lang="zh-CN" altLang="en-US" sz="2000" u="sng" smtClean="0"/>
              <a:t>　　　　　　　　　</a:t>
            </a:r>
            <a:r>
              <a:rPr lang="en-US" altLang="zh-CN" sz="2000" u="sng" smtClean="0"/>
              <a:t>   </a:t>
            </a:r>
            <a:r>
              <a:rPr lang="zh-CN" altLang="zh-CN" sz="2000" u="sng" smtClean="0"/>
              <a:t>　</a:t>
            </a:r>
            <a:r>
              <a:rPr lang="zh-CN" altLang="zh-CN" sz="2000" smtClean="0"/>
              <a:t>；</a:t>
            </a:r>
          </a:p>
          <a:p>
            <a:pPr>
              <a:lnSpc>
                <a:spcPct val="150000"/>
              </a:lnSpc>
            </a:pPr>
            <a:r>
              <a:rPr lang="zh-CN" altLang="zh-CN" sz="2000" smtClean="0"/>
              <a:t>（</a:t>
            </a:r>
            <a:r>
              <a:rPr lang="en-US" altLang="zh-CN" sz="2000" smtClean="0"/>
              <a:t>3</a:t>
            </a:r>
            <a:r>
              <a:rPr lang="zh-CN" altLang="zh-CN" sz="2000" smtClean="0"/>
              <a:t>）该同学排除故障后，移动滑动变阻器的滑片到某一位置，电压表的示数如图乙所示，此时小灯泡两端的电压为</a:t>
            </a:r>
            <a:r>
              <a:rPr lang="zh-CN" altLang="zh-CN" sz="2000" u="sng" smtClean="0"/>
              <a:t>　</a:t>
            </a:r>
            <a:r>
              <a:rPr lang="en-US" altLang="zh-CN" sz="2000" u="sng" smtClean="0"/>
              <a:t> </a:t>
            </a:r>
            <a:r>
              <a:rPr lang="zh-CN" altLang="en-US" sz="2000" u="sng" smtClean="0"/>
              <a:t>　</a:t>
            </a:r>
            <a:r>
              <a:rPr lang="en-US" altLang="zh-CN" sz="2000" u="sng" smtClean="0"/>
              <a:t>  </a:t>
            </a:r>
            <a:r>
              <a:rPr lang="zh-CN" altLang="zh-CN" sz="2000" u="sng" smtClean="0"/>
              <a:t>　</a:t>
            </a:r>
            <a:r>
              <a:rPr lang="en-US" altLang="zh-CN" sz="2000" smtClean="0"/>
              <a:t>V</a:t>
            </a:r>
            <a:r>
              <a:rPr lang="zh-CN" altLang="zh-CN" sz="2000" smtClean="0"/>
              <a:t>．要测量小灯泡的额定电功率，应将图甲中滑动变阻器的滑片向</a:t>
            </a:r>
            <a:r>
              <a:rPr lang="zh-CN" altLang="zh-CN" sz="2000" u="sng" smtClean="0"/>
              <a:t>　</a:t>
            </a:r>
            <a:r>
              <a:rPr lang="en-US" altLang="zh-CN" sz="2000" u="sng" smtClean="0"/>
              <a:t> </a:t>
            </a:r>
            <a:r>
              <a:rPr lang="zh-CN" altLang="en-US" sz="2000" u="sng" smtClean="0"/>
              <a:t>　</a:t>
            </a:r>
            <a:r>
              <a:rPr lang="en-US" altLang="zh-CN" sz="2000" u="sng" smtClean="0"/>
              <a:t>  </a:t>
            </a:r>
            <a:r>
              <a:rPr lang="zh-CN" altLang="zh-CN" sz="2000" u="sng" smtClean="0"/>
              <a:t>　</a:t>
            </a:r>
            <a:r>
              <a:rPr lang="zh-CN" altLang="zh-CN" sz="2000" smtClean="0"/>
              <a:t>（填“</a:t>
            </a:r>
            <a:r>
              <a:rPr lang="en-US" altLang="zh-CN" sz="2000" smtClean="0"/>
              <a:t>A</a:t>
            </a:r>
            <a:r>
              <a:rPr lang="zh-CN" altLang="zh-CN" sz="2000" smtClean="0"/>
              <a:t>”或“</a:t>
            </a:r>
            <a:r>
              <a:rPr lang="en-US" altLang="zh-CN" sz="2000" smtClean="0"/>
              <a:t>B</a:t>
            </a:r>
            <a:r>
              <a:rPr lang="zh-CN" altLang="zh-CN" sz="2000" smtClean="0"/>
              <a:t>”）端移动，使电压表的示数为</a:t>
            </a:r>
            <a:r>
              <a:rPr lang="en-US" altLang="zh-CN" sz="2000" smtClean="0"/>
              <a:t>2.5V</a:t>
            </a:r>
            <a:r>
              <a:rPr lang="zh-CN" altLang="zh-CN" sz="2000" smtClean="0"/>
              <a:t>；</a:t>
            </a:r>
          </a:p>
          <a:p>
            <a:pPr>
              <a:lnSpc>
                <a:spcPct val="150000"/>
              </a:lnSpc>
            </a:pPr>
            <a:r>
              <a:rPr lang="zh-CN" altLang="zh-CN" sz="2000" smtClean="0"/>
              <a:t>（</a:t>
            </a:r>
            <a:r>
              <a:rPr lang="en-US" altLang="zh-CN" sz="2000" smtClean="0"/>
              <a:t>4</a:t>
            </a:r>
            <a:r>
              <a:rPr lang="zh-CN" altLang="zh-CN" sz="2000" smtClean="0"/>
              <a:t>）移动滑动变阻器的滑片，记下多组电压和电流值，并绘制成图丙所示的</a:t>
            </a:r>
            <a:r>
              <a:rPr lang="en-US" altLang="zh-CN" sz="2000" smtClean="0"/>
              <a:t>U</a:t>
            </a:r>
            <a:r>
              <a:rPr lang="zh-CN" altLang="zh-CN" sz="2000" smtClean="0"/>
              <a:t>﹣</a:t>
            </a:r>
            <a:r>
              <a:rPr lang="en-US" altLang="zh-CN" sz="2000" smtClean="0"/>
              <a:t>I</a:t>
            </a:r>
            <a:r>
              <a:rPr lang="zh-CN" altLang="zh-CN" sz="2000" smtClean="0"/>
              <a:t>图象，根据图象的信息可以计算出小灯泡的额定电功率为</a:t>
            </a:r>
            <a:r>
              <a:rPr lang="zh-CN" altLang="zh-CN" sz="2000" u="sng" smtClean="0"/>
              <a:t>　</a:t>
            </a:r>
            <a:r>
              <a:rPr lang="en-US" altLang="zh-CN" sz="2000" u="sng" smtClean="0"/>
              <a:t>   </a:t>
            </a:r>
            <a:r>
              <a:rPr lang="zh-CN" altLang="zh-CN" sz="2000" u="sng" smtClean="0"/>
              <a:t>　</a:t>
            </a:r>
            <a:r>
              <a:rPr lang="en-US" altLang="zh-CN" sz="2000" smtClean="0"/>
              <a:t>W</a:t>
            </a:r>
            <a:r>
              <a:rPr lang="zh-CN" altLang="zh-CN" sz="2000" smtClean="0"/>
              <a:t>；</a:t>
            </a:r>
            <a:endParaRPr lang="zh-CN" altLang="zh-CN" sz="2000"/>
          </a:p>
        </p:txBody>
      </p:sp>
      <p:sp>
        <p:nvSpPr>
          <p:cNvPr id="3" name="矩形 2"/>
          <p:cNvSpPr/>
          <p:nvPr/>
        </p:nvSpPr>
        <p:spPr>
          <a:xfrm>
            <a:off x="5148064" y="1416770"/>
            <a:ext cx="3647152" cy="370246"/>
          </a:xfrm>
          <a:prstGeom prst="rect">
            <a:avLst/>
          </a:prstGeom>
        </p:spPr>
        <p:txBody>
          <a:bodyPr wrap="none">
            <a:spAutoFit/>
          </a:bodyPr>
          <a:lstStyle/>
          <a:p>
            <a:r>
              <a:rPr lang="zh-CN" altLang="zh-CN" smtClean="0">
                <a:solidFill>
                  <a:srgbClr val="FF0000"/>
                </a:solidFill>
              </a:rPr>
              <a:t>滑动变阻器同时接下面两个接线柱</a:t>
            </a:r>
            <a:endParaRPr lang="zh-CN" altLang="en-US">
              <a:solidFill>
                <a:srgbClr val="FF0000"/>
              </a:solidFill>
            </a:endParaRPr>
          </a:p>
        </p:txBody>
      </p:sp>
      <p:sp>
        <p:nvSpPr>
          <p:cNvPr id="4" name="矩形 3"/>
          <p:cNvSpPr/>
          <p:nvPr/>
        </p:nvSpPr>
        <p:spPr>
          <a:xfrm>
            <a:off x="5292080" y="2355191"/>
            <a:ext cx="508473" cy="400110"/>
          </a:xfrm>
          <a:prstGeom prst="rect">
            <a:avLst/>
          </a:prstGeom>
        </p:spPr>
        <p:txBody>
          <a:bodyPr wrap="none">
            <a:spAutoFit/>
          </a:bodyPr>
          <a:lstStyle/>
          <a:p>
            <a:r>
              <a:rPr lang="en-US" altLang="zh-CN" sz="2000" smtClean="0">
                <a:solidFill>
                  <a:srgbClr val="FF0000"/>
                </a:solidFill>
              </a:rPr>
              <a:t>2.2</a:t>
            </a:r>
            <a:endParaRPr lang="zh-CN" altLang="en-US" sz="2000">
              <a:solidFill>
                <a:srgbClr val="FF0000"/>
              </a:solidFill>
            </a:endParaRPr>
          </a:p>
        </p:txBody>
      </p:sp>
      <p:sp>
        <p:nvSpPr>
          <p:cNvPr id="5" name="矩形 4"/>
          <p:cNvSpPr/>
          <p:nvPr/>
        </p:nvSpPr>
        <p:spPr>
          <a:xfrm>
            <a:off x="5436096" y="2788309"/>
            <a:ext cx="333746" cy="400110"/>
          </a:xfrm>
          <a:prstGeom prst="rect">
            <a:avLst/>
          </a:prstGeom>
        </p:spPr>
        <p:txBody>
          <a:bodyPr wrap="none">
            <a:spAutoFit/>
          </a:bodyPr>
          <a:lstStyle/>
          <a:p>
            <a:r>
              <a:rPr lang="en-US" altLang="zh-CN" sz="2000" smtClean="0">
                <a:solidFill>
                  <a:srgbClr val="FF0000"/>
                </a:solidFill>
              </a:rPr>
              <a:t>A</a:t>
            </a:r>
            <a:endParaRPr lang="zh-CN" altLang="en-US" sz="2000">
              <a:solidFill>
                <a:srgbClr val="FF0000"/>
              </a:solidFill>
            </a:endParaRPr>
          </a:p>
        </p:txBody>
      </p:sp>
      <p:sp>
        <p:nvSpPr>
          <p:cNvPr id="6" name="矩形 5"/>
          <p:cNvSpPr/>
          <p:nvPr/>
        </p:nvSpPr>
        <p:spPr>
          <a:xfrm>
            <a:off x="7740352" y="4159847"/>
            <a:ext cx="508473" cy="400110"/>
          </a:xfrm>
          <a:prstGeom prst="rect">
            <a:avLst/>
          </a:prstGeom>
        </p:spPr>
        <p:txBody>
          <a:bodyPr wrap="none">
            <a:spAutoFit/>
          </a:bodyPr>
          <a:lstStyle/>
          <a:p>
            <a:r>
              <a:rPr lang="en-US" altLang="zh-CN" sz="2000" smtClean="0">
                <a:solidFill>
                  <a:srgbClr val="FF0000"/>
                </a:solidFill>
              </a:rPr>
              <a:t>0.5</a:t>
            </a:r>
            <a:endParaRPr lang="zh-CN" altLang="en-US" sz="2000">
              <a:solidFill>
                <a:srgbClr val="FF0000"/>
              </a:solidFill>
            </a:endParaRPr>
          </a:p>
        </p:txBody>
      </p:sp>
    </p:spTree>
    <p:extLst>
      <p:ext uri="{BB962C8B-B14F-4D97-AF65-F5344CB8AC3E}">
        <p14:creationId xmlns:p14="http://schemas.microsoft.com/office/powerpoint/2010/main" val="4301072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wipe(down)">
                                      <p:cBhvr>
                                        <p:cTn id="17" dur="500"/>
                                        <p:tgtEl>
                                          <p:spTgt spid="5">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fade">
                                      <p:cBhvr>
                                        <p:cTn id="22"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5" grpId="0" build="allAtOnce"/>
      <p:bldP spid="6" grpId="0" build="allAtOnce"/>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478349"/>
            <a:ext cx="8496944" cy="3332215"/>
          </a:xfrm>
          <a:prstGeom prst="rect">
            <a:avLst/>
          </a:prstGeom>
        </p:spPr>
        <p:txBody>
          <a:bodyPr wrap="square">
            <a:spAutoFit/>
          </a:bodyPr>
          <a:lstStyle/>
          <a:p>
            <a:pPr>
              <a:lnSpc>
                <a:spcPct val="150000"/>
              </a:lnSpc>
            </a:pPr>
            <a:r>
              <a:rPr lang="zh-CN" altLang="zh-CN" sz="2000" smtClean="0"/>
              <a:t>（</a:t>
            </a:r>
            <a:r>
              <a:rPr lang="en-US" altLang="zh-CN" sz="2000" smtClean="0"/>
              <a:t>5</a:t>
            </a:r>
            <a:r>
              <a:rPr lang="zh-CN" altLang="zh-CN" sz="2000" smtClean="0"/>
              <a:t>）为了用电流表、电阻箱</a:t>
            </a:r>
            <a:r>
              <a:rPr lang="en-US" altLang="zh-CN" sz="2000" smtClean="0"/>
              <a:t>R</a:t>
            </a:r>
            <a:r>
              <a:rPr lang="zh-CN" altLang="zh-CN" sz="2000" smtClean="0"/>
              <a:t>和滑动变阻器，测量额定电流为</a:t>
            </a:r>
            <a:r>
              <a:rPr lang="en-US" altLang="zh-CN" sz="2000" smtClean="0"/>
              <a:t>I</a:t>
            </a:r>
            <a:r>
              <a:rPr lang="zh-CN" altLang="zh-CN" sz="2000" baseline="-25000" smtClean="0"/>
              <a:t>额</a:t>
            </a:r>
            <a:r>
              <a:rPr lang="zh-CN" altLang="zh-CN" sz="2000" smtClean="0"/>
              <a:t>的小灯泡的额定电功率，该同学设计了如图丁所示的电路。操作步骤为：</a:t>
            </a:r>
            <a:r>
              <a:rPr lang="en-US" altLang="zh-CN" sz="2000" smtClean="0"/>
              <a:t> ①</a:t>
            </a:r>
            <a:r>
              <a:rPr lang="zh-CN" altLang="zh-CN" sz="2000" smtClean="0"/>
              <a:t>闭合开关</a:t>
            </a:r>
            <a:r>
              <a:rPr lang="en-US" altLang="zh-CN" sz="2000" smtClean="0"/>
              <a:t>S</a:t>
            </a:r>
            <a:r>
              <a:rPr lang="zh-CN" altLang="zh-CN" sz="2000" smtClean="0"/>
              <a:t>、</a:t>
            </a:r>
            <a:r>
              <a:rPr lang="en-US" altLang="zh-CN" sz="2000" smtClean="0"/>
              <a:t>S</a:t>
            </a:r>
            <a:r>
              <a:rPr lang="en-US" altLang="zh-CN" sz="2000" baseline="-25000" smtClean="0"/>
              <a:t>1</a:t>
            </a:r>
            <a:r>
              <a:rPr lang="zh-CN" altLang="zh-CN" sz="2000" smtClean="0"/>
              <a:t>，断开</a:t>
            </a:r>
            <a:r>
              <a:rPr lang="en-US" altLang="zh-CN" sz="2000" smtClean="0"/>
              <a:t>S</a:t>
            </a:r>
            <a:r>
              <a:rPr lang="en-US" altLang="zh-CN" sz="2000" baseline="-25000" smtClean="0"/>
              <a:t>2</a:t>
            </a:r>
            <a:r>
              <a:rPr lang="zh-CN" altLang="zh-CN" sz="2000" smtClean="0"/>
              <a:t>，移动滑动变阻器的滑片，使电流表的示数为</a:t>
            </a:r>
            <a:r>
              <a:rPr lang="en-US" altLang="zh-CN" sz="2000" smtClean="0"/>
              <a:t>I</a:t>
            </a:r>
            <a:r>
              <a:rPr lang="zh-CN" altLang="zh-CN" sz="2000" baseline="-25000" smtClean="0"/>
              <a:t>额</a:t>
            </a:r>
            <a:r>
              <a:rPr lang="zh-CN" altLang="zh-CN" sz="2000" smtClean="0"/>
              <a:t>，此时小灯泡正常发光；</a:t>
            </a:r>
          </a:p>
          <a:p>
            <a:pPr>
              <a:lnSpc>
                <a:spcPct val="150000"/>
              </a:lnSpc>
            </a:pPr>
            <a:r>
              <a:rPr lang="en-US" altLang="zh-CN" sz="2000" smtClean="0"/>
              <a:t>②</a:t>
            </a:r>
            <a:r>
              <a:rPr lang="zh-CN" altLang="zh-CN" sz="2000" smtClean="0"/>
              <a:t>保持滑动变阻器滑片的位置不动，闭合开关</a:t>
            </a:r>
            <a:r>
              <a:rPr lang="en-US" altLang="zh-CN" sz="2000" smtClean="0"/>
              <a:t>S</a:t>
            </a:r>
            <a:r>
              <a:rPr lang="zh-CN" altLang="zh-CN" sz="2000" smtClean="0"/>
              <a:t>、</a:t>
            </a:r>
            <a:r>
              <a:rPr lang="en-US" altLang="zh-CN" sz="2000" smtClean="0"/>
              <a:t>S</a:t>
            </a:r>
            <a:r>
              <a:rPr lang="en-US" altLang="zh-CN" sz="2000" baseline="-25000" smtClean="0"/>
              <a:t>2</a:t>
            </a:r>
            <a:r>
              <a:rPr lang="zh-CN" altLang="zh-CN" sz="2000" smtClean="0"/>
              <a:t>，断开</a:t>
            </a:r>
            <a:r>
              <a:rPr lang="en-US" altLang="zh-CN" sz="2000" smtClean="0"/>
              <a:t>S</a:t>
            </a:r>
            <a:r>
              <a:rPr lang="en-US" altLang="zh-CN" sz="2000" baseline="-25000" smtClean="0"/>
              <a:t>1</a:t>
            </a:r>
            <a:r>
              <a:rPr lang="zh-CN" altLang="zh-CN" sz="2000" smtClean="0"/>
              <a:t>，调节电阻箱</a:t>
            </a:r>
            <a:r>
              <a:rPr lang="en-US" altLang="zh-CN" sz="2000" smtClean="0"/>
              <a:t>R</a:t>
            </a:r>
            <a:r>
              <a:rPr lang="zh-CN" altLang="zh-CN" sz="2000" smtClean="0"/>
              <a:t>，使电流表的示数为</a:t>
            </a:r>
            <a:r>
              <a:rPr lang="en-US" altLang="zh-CN" sz="2000" smtClean="0"/>
              <a:t>I</a:t>
            </a:r>
            <a:r>
              <a:rPr lang="zh-CN" altLang="zh-CN" sz="2000" baseline="-25000" smtClean="0"/>
              <a:t>额</a:t>
            </a:r>
            <a:r>
              <a:rPr lang="zh-CN" altLang="zh-CN" sz="2000" smtClean="0"/>
              <a:t>，读出此时电阻箱的电阻值为</a:t>
            </a:r>
            <a:r>
              <a:rPr lang="en-US" altLang="zh-CN" sz="2000" smtClean="0"/>
              <a:t>R</a:t>
            </a:r>
            <a:r>
              <a:rPr lang="en-US" altLang="zh-CN" sz="2000" baseline="-25000" smtClean="0"/>
              <a:t>0</a:t>
            </a:r>
            <a:r>
              <a:rPr lang="zh-CN" altLang="zh-CN" sz="2000" smtClean="0"/>
              <a:t>，则小灯泡的额定电功率的表达式为</a:t>
            </a:r>
            <a:r>
              <a:rPr lang="en-US" altLang="zh-CN" sz="2000" smtClean="0"/>
              <a:t>P</a:t>
            </a:r>
            <a:r>
              <a:rPr lang="zh-CN" altLang="zh-CN" sz="2000" baseline="-25000" smtClean="0"/>
              <a:t>额</a:t>
            </a:r>
            <a:r>
              <a:rPr lang="zh-CN" altLang="zh-CN" sz="2000" smtClean="0"/>
              <a:t>＝</a:t>
            </a:r>
            <a:r>
              <a:rPr lang="zh-CN" altLang="zh-CN" sz="2000" u="sng" smtClean="0"/>
              <a:t>　</a:t>
            </a:r>
            <a:r>
              <a:rPr lang="en-US" altLang="zh-CN" sz="2000" u="sng" smtClean="0"/>
              <a:t>   </a:t>
            </a:r>
            <a:r>
              <a:rPr lang="zh-CN" altLang="en-US" sz="2000" u="sng" smtClean="0"/>
              <a:t>　　</a:t>
            </a:r>
            <a:r>
              <a:rPr lang="zh-CN" altLang="zh-CN" sz="2000" u="sng" smtClean="0"/>
              <a:t>　</a:t>
            </a:r>
            <a:r>
              <a:rPr lang="zh-CN" altLang="zh-CN" sz="2000" smtClean="0"/>
              <a:t>。</a:t>
            </a:r>
          </a:p>
        </p:txBody>
      </p:sp>
      <p:pic>
        <p:nvPicPr>
          <p:cNvPr id="54274" name="图片24" descr="菁优网：http://www.jyeoo.com"/>
          <p:cNvPicPr>
            <a:picLocks noChangeAspect="1" noChangeArrowheads="1"/>
          </p:cNvPicPr>
          <p:nvPr/>
        </p:nvPicPr>
        <p:blipFill>
          <a:blip r:embed="rId2"/>
          <a:stretch>
            <a:fillRect/>
          </a:stretch>
        </p:blipFill>
        <p:spPr bwMode="auto">
          <a:xfrm>
            <a:off x="5652120" y="3437986"/>
            <a:ext cx="1368152" cy="149622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矩形 3"/>
          <p:cNvSpPr/>
          <p:nvPr/>
        </p:nvSpPr>
        <p:spPr>
          <a:xfrm>
            <a:off x="3275856" y="3293613"/>
            <a:ext cx="732893" cy="400110"/>
          </a:xfrm>
          <a:prstGeom prst="rect">
            <a:avLst/>
          </a:prstGeom>
        </p:spPr>
        <p:txBody>
          <a:bodyPr wrap="none">
            <a:spAutoFit/>
          </a:bodyPr>
          <a:lstStyle/>
          <a:p>
            <a:r>
              <a:rPr lang="en-US" altLang="zh-CN" sz="2000" smtClean="0">
                <a:solidFill>
                  <a:srgbClr val="FF0000"/>
                </a:solidFill>
              </a:rPr>
              <a:t>I</a:t>
            </a:r>
            <a:r>
              <a:rPr lang="zh-CN" altLang="zh-CN" sz="2000" baseline="-25000" smtClean="0">
                <a:solidFill>
                  <a:srgbClr val="FF0000"/>
                </a:solidFill>
              </a:rPr>
              <a:t>额</a:t>
            </a:r>
            <a:r>
              <a:rPr lang="en-US" altLang="zh-CN" sz="2000" baseline="30000" smtClean="0">
                <a:solidFill>
                  <a:srgbClr val="FF0000"/>
                </a:solidFill>
              </a:rPr>
              <a:t>2</a:t>
            </a:r>
            <a:r>
              <a:rPr lang="en-US" altLang="zh-CN" sz="2000" smtClean="0">
                <a:solidFill>
                  <a:srgbClr val="FF0000"/>
                </a:solidFill>
              </a:rPr>
              <a:t>R</a:t>
            </a:r>
            <a:r>
              <a:rPr lang="en-US" altLang="zh-CN" sz="2000" baseline="-25000" smtClean="0">
                <a:solidFill>
                  <a:srgbClr val="FF0000"/>
                </a:solidFill>
              </a:rPr>
              <a:t>0</a:t>
            </a:r>
            <a:endParaRPr lang="zh-CN" altLang="en-US" sz="2000">
              <a:solidFill>
                <a:srgbClr val="FF0000"/>
              </a:solidFill>
            </a:endParaRPr>
          </a:p>
        </p:txBody>
      </p:sp>
    </p:spTree>
    <p:extLst>
      <p:ext uri="{BB962C8B-B14F-4D97-AF65-F5344CB8AC3E}">
        <p14:creationId xmlns:p14="http://schemas.microsoft.com/office/powerpoint/2010/main" val="177348891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333977"/>
            <a:ext cx="8352928" cy="2406599"/>
          </a:xfrm>
          <a:prstGeom prst="rect">
            <a:avLst/>
          </a:prstGeom>
        </p:spPr>
        <p:txBody>
          <a:bodyPr wrap="square">
            <a:spAutoFit/>
          </a:bodyPr>
          <a:lstStyle/>
          <a:p>
            <a:pPr>
              <a:lnSpc>
                <a:spcPct val="150000"/>
              </a:lnSpc>
            </a:pPr>
            <a:r>
              <a:rPr lang="en-US" altLang="zh-CN" sz="2000" dirty="0" smtClean="0"/>
              <a:t>14</a:t>
            </a:r>
            <a:r>
              <a:rPr lang="zh-CN" altLang="zh-CN" sz="2000" dirty="0" smtClean="0"/>
              <a:t>．（</a:t>
            </a:r>
            <a:r>
              <a:rPr lang="en-US" altLang="zh-CN" sz="2000" dirty="0" smtClean="0"/>
              <a:t>2021</a:t>
            </a:r>
            <a:r>
              <a:rPr lang="zh-CN" altLang="zh-CN" sz="2000" dirty="0" smtClean="0"/>
              <a:t>•</a:t>
            </a:r>
            <a:r>
              <a:rPr lang="zh-CN" altLang="zh-CN" sz="2000" dirty="0" smtClean="0"/>
              <a:t>十堰）如图是测量小灯泡额定电功率的实验，电源电压恒为</a:t>
            </a:r>
            <a:r>
              <a:rPr lang="en-US" altLang="zh-CN" sz="2000" dirty="0" smtClean="0"/>
              <a:t>6V</a:t>
            </a:r>
            <a:r>
              <a:rPr lang="zh-CN" altLang="zh-CN" sz="2000" dirty="0" smtClean="0"/>
              <a:t>，小灯泡额定电压</a:t>
            </a:r>
            <a:r>
              <a:rPr lang="en-US" altLang="zh-CN" sz="2000" dirty="0" smtClean="0"/>
              <a:t>U</a:t>
            </a:r>
            <a:r>
              <a:rPr lang="zh-CN" altLang="zh-CN" sz="2000" baseline="-25000" dirty="0" smtClean="0"/>
              <a:t>额</a:t>
            </a:r>
            <a:r>
              <a:rPr lang="zh-CN" altLang="zh-CN" sz="2000" dirty="0" smtClean="0"/>
              <a:t>＝</a:t>
            </a:r>
            <a:r>
              <a:rPr lang="en-US" altLang="zh-CN" sz="2000" dirty="0" smtClean="0"/>
              <a:t>2.5V</a:t>
            </a:r>
            <a:r>
              <a:rPr lang="zh-CN" altLang="zh-CN" sz="2000" dirty="0" smtClean="0"/>
              <a:t>，正常发光电阻约为</a:t>
            </a:r>
            <a:r>
              <a:rPr lang="en-US" altLang="zh-CN" sz="2000" dirty="0" smtClean="0"/>
              <a:t>10Ω</a:t>
            </a:r>
            <a:r>
              <a:rPr lang="zh-CN" altLang="zh-CN" sz="2000" dirty="0" smtClean="0"/>
              <a:t>，有两个规格分别为“</a:t>
            </a:r>
            <a:r>
              <a:rPr lang="en-US" altLang="zh-CN" sz="2000" dirty="0" smtClean="0"/>
              <a:t>10Ω 2A</a:t>
            </a:r>
            <a:r>
              <a:rPr lang="zh-CN" altLang="zh-CN" sz="2000" dirty="0" smtClean="0"/>
              <a:t>”、“</a:t>
            </a:r>
            <a:r>
              <a:rPr lang="en-US" altLang="zh-CN" sz="2000" dirty="0" smtClean="0"/>
              <a:t>50Ω 1A</a:t>
            </a:r>
            <a:r>
              <a:rPr lang="zh-CN" altLang="zh-CN" sz="2000" dirty="0" smtClean="0"/>
              <a:t>”的滑动变阻器。</a:t>
            </a:r>
          </a:p>
          <a:p>
            <a:pPr>
              <a:lnSpc>
                <a:spcPct val="150000"/>
              </a:lnSpc>
            </a:pPr>
            <a:r>
              <a:rPr lang="zh-CN" altLang="zh-CN" sz="2000" dirty="0" smtClean="0"/>
              <a:t>（</a:t>
            </a:r>
            <a:r>
              <a:rPr lang="en-US" altLang="zh-CN" sz="2000" dirty="0" smtClean="0"/>
              <a:t>1</a:t>
            </a:r>
            <a:r>
              <a:rPr lang="zh-CN" altLang="zh-CN" sz="2000" dirty="0" smtClean="0"/>
              <a:t>）本实验应选择规格为</a:t>
            </a:r>
            <a:r>
              <a:rPr lang="zh-CN" altLang="zh-CN" sz="2000" u="sng" dirty="0" smtClean="0"/>
              <a:t>　</a:t>
            </a:r>
            <a:r>
              <a:rPr lang="en-US" altLang="zh-CN" sz="2000" u="sng" dirty="0" smtClean="0"/>
              <a:t>   </a:t>
            </a:r>
            <a:r>
              <a:rPr lang="zh-CN" altLang="en-US" sz="2000" u="sng" dirty="0" smtClean="0"/>
              <a:t>　　　</a:t>
            </a:r>
            <a:r>
              <a:rPr lang="zh-CN" altLang="zh-CN" sz="2000" u="sng" dirty="0" smtClean="0"/>
              <a:t>　</a:t>
            </a:r>
            <a:r>
              <a:rPr lang="zh-CN" altLang="zh-CN" sz="2000" dirty="0" smtClean="0"/>
              <a:t>的滑动变阻器，如图甲已有部分电路连接好，请用笔画线代替导线，将电路连接完整。</a:t>
            </a:r>
            <a:endParaRPr lang="zh-CN" altLang="zh-CN" sz="2000" dirty="0"/>
          </a:p>
        </p:txBody>
      </p:sp>
      <p:pic>
        <p:nvPicPr>
          <p:cNvPr id="55298" name="图片24" descr="菁优网：http://www.jyeoo.com"/>
          <p:cNvPicPr>
            <a:picLocks noChangeAspect="1" noChangeArrowheads="1"/>
          </p:cNvPicPr>
          <p:nvPr/>
        </p:nvPicPr>
        <p:blipFill>
          <a:blip r:embed="rId2"/>
          <a:stretch>
            <a:fillRect/>
          </a:stretch>
        </p:blipFill>
        <p:spPr bwMode="auto">
          <a:xfrm>
            <a:off x="2339752" y="2788309"/>
            <a:ext cx="5255146" cy="2010003"/>
          </a:xfrm>
          <a:prstGeom prst="rect">
            <a:avLst/>
          </a:prstGeom>
          <a:noFill/>
        </p:spPr>
      </p:pic>
      <p:sp>
        <p:nvSpPr>
          <p:cNvPr id="4" name="矩形 3"/>
          <p:cNvSpPr/>
          <p:nvPr/>
        </p:nvSpPr>
        <p:spPr>
          <a:xfrm>
            <a:off x="3707905" y="1777702"/>
            <a:ext cx="950901" cy="400110"/>
          </a:xfrm>
          <a:prstGeom prst="rect">
            <a:avLst/>
          </a:prstGeom>
        </p:spPr>
        <p:txBody>
          <a:bodyPr wrap="none">
            <a:spAutoFit/>
          </a:bodyPr>
          <a:lstStyle/>
          <a:p>
            <a:r>
              <a:rPr lang="en-US" altLang="zh-CN" sz="2000" smtClean="0">
                <a:solidFill>
                  <a:srgbClr val="FF0000"/>
                </a:solidFill>
              </a:rPr>
              <a:t>50Ω 1A</a:t>
            </a:r>
            <a:endParaRPr lang="zh-CN" altLang="en-US" sz="2000">
              <a:solidFill>
                <a:srgbClr val="FF0000"/>
              </a:solidFill>
            </a:endParaRPr>
          </a:p>
        </p:txBody>
      </p:sp>
    </p:spTree>
    <p:extLst>
      <p:ext uri="{BB962C8B-B14F-4D97-AF65-F5344CB8AC3E}">
        <p14:creationId xmlns:p14="http://schemas.microsoft.com/office/powerpoint/2010/main" val="331224950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406163"/>
            <a:ext cx="8424936" cy="4257830"/>
          </a:xfrm>
          <a:prstGeom prst="rect">
            <a:avLst/>
          </a:prstGeom>
        </p:spPr>
        <p:txBody>
          <a:bodyPr wrap="square">
            <a:spAutoFit/>
          </a:bodyPr>
          <a:lstStyle/>
          <a:p>
            <a:pPr>
              <a:lnSpc>
                <a:spcPct val="150000"/>
              </a:lnSpc>
            </a:pPr>
            <a:r>
              <a:rPr lang="zh-CN" altLang="zh-CN" sz="2000" smtClean="0"/>
              <a:t>（</a:t>
            </a:r>
            <a:r>
              <a:rPr lang="en-US" altLang="zh-CN" sz="2000" smtClean="0"/>
              <a:t>2</a:t>
            </a:r>
            <a:r>
              <a:rPr lang="zh-CN" altLang="zh-CN" sz="2000" smtClean="0"/>
              <a:t>）连接好电路后闭合开关，发现小灯泡发光，电流表有示数，电压表无示数，可能是导线</a:t>
            </a:r>
            <a:r>
              <a:rPr lang="zh-CN" altLang="zh-CN" sz="2000" u="sng" smtClean="0"/>
              <a:t>　</a:t>
            </a:r>
            <a:r>
              <a:rPr lang="en-US" altLang="zh-CN" sz="2000" u="sng" smtClean="0"/>
              <a:t>   </a:t>
            </a:r>
            <a:r>
              <a:rPr lang="zh-CN" altLang="zh-CN" sz="2000" u="sng" smtClean="0"/>
              <a:t>　</a:t>
            </a:r>
            <a:r>
              <a:rPr lang="zh-CN" altLang="zh-CN" sz="2000" smtClean="0"/>
              <a:t>（选填“</a:t>
            </a:r>
            <a:r>
              <a:rPr lang="en-US" altLang="zh-CN" sz="2000" smtClean="0"/>
              <a:t>a</a:t>
            </a:r>
            <a:r>
              <a:rPr lang="zh-CN" altLang="zh-CN" sz="2000" smtClean="0"/>
              <a:t>”、“</a:t>
            </a:r>
            <a:r>
              <a:rPr lang="en-US" altLang="zh-CN" sz="2000" smtClean="0"/>
              <a:t>b</a:t>
            </a:r>
            <a:r>
              <a:rPr lang="zh-CN" altLang="zh-CN" sz="2000" smtClean="0"/>
              <a:t>”或“</a:t>
            </a:r>
            <a:r>
              <a:rPr lang="en-US" altLang="zh-CN" sz="2000" smtClean="0"/>
              <a:t>c</a:t>
            </a:r>
            <a:r>
              <a:rPr lang="zh-CN" altLang="zh-CN" sz="2000" smtClean="0"/>
              <a:t>”）断了。</a:t>
            </a:r>
          </a:p>
          <a:p>
            <a:pPr>
              <a:lnSpc>
                <a:spcPct val="150000"/>
              </a:lnSpc>
            </a:pPr>
            <a:r>
              <a:rPr lang="zh-CN" altLang="zh-CN" sz="2000" smtClean="0"/>
              <a:t>（</a:t>
            </a:r>
            <a:r>
              <a:rPr lang="en-US" altLang="zh-CN" sz="2000" smtClean="0"/>
              <a:t>3</a:t>
            </a:r>
            <a:r>
              <a:rPr lang="zh-CN" altLang="zh-CN" sz="2000" smtClean="0"/>
              <a:t>）排除故障后，闭合开关，调节滑片</a:t>
            </a:r>
            <a:r>
              <a:rPr lang="en-US" altLang="zh-CN" sz="2000" smtClean="0"/>
              <a:t>P</a:t>
            </a:r>
            <a:r>
              <a:rPr lang="zh-CN" altLang="zh-CN" sz="2000" smtClean="0"/>
              <a:t>，当电压表示数为</a:t>
            </a:r>
            <a:r>
              <a:rPr lang="en-US" altLang="zh-CN" sz="2000" smtClean="0"/>
              <a:t>2.5V</a:t>
            </a:r>
            <a:r>
              <a:rPr lang="zh-CN" altLang="zh-CN" sz="2000" smtClean="0"/>
              <a:t>时，电流表示数如图乙，则小灯泡的额定功率为</a:t>
            </a:r>
            <a:r>
              <a:rPr lang="zh-CN" altLang="zh-CN" sz="2000" u="sng" smtClean="0"/>
              <a:t>　</a:t>
            </a:r>
            <a:r>
              <a:rPr lang="en-US" altLang="zh-CN" sz="2000" u="sng" smtClean="0"/>
              <a:t> </a:t>
            </a:r>
            <a:r>
              <a:rPr lang="zh-CN" altLang="en-US" sz="2000" u="sng" smtClean="0"/>
              <a:t>　</a:t>
            </a:r>
            <a:r>
              <a:rPr lang="en-US" altLang="zh-CN" sz="2000" u="sng" smtClean="0"/>
              <a:t>  </a:t>
            </a:r>
            <a:r>
              <a:rPr lang="zh-CN" altLang="zh-CN" sz="2000" u="sng" smtClean="0"/>
              <a:t>　</a:t>
            </a:r>
            <a:r>
              <a:rPr lang="en-US" altLang="zh-CN" sz="2000" smtClean="0"/>
              <a:t>W</a:t>
            </a:r>
            <a:r>
              <a:rPr lang="zh-CN" altLang="zh-CN" sz="2000" smtClean="0"/>
              <a:t>。</a:t>
            </a:r>
          </a:p>
          <a:p>
            <a:pPr>
              <a:lnSpc>
                <a:spcPct val="150000"/>
              </a:lnSpc>
            </a:pPr>
            <a:r>
              <a:rPr lang="zh-CN" altLang="zh-CN" sz="2000" smtClean="0"/>
              <a:t>（</a:t>
            </a:r>
            <a:r>
              <a:rPr lang="en-US" altLang="zh-CN" sz="2000" smtClean="0"/>
              <a:t>4</a:t>
            </a:r>
            <a:r>
              <a:rPr lang="zh-CN" altLang="zh-CN" sz="2000" smtClean="0"/>
              <a:t>）若电压表损坏，小明利用一个定值电阻</a:t>
            </a:r>
            <a:r>
              <a:rPr lang="en-US" altLang="zh-CN" sz="2000" smtClean="0"/>
              <a:t>R</a:t>
            </a:r>
            <a:r>
              <a:rPr lang="en-US" altLang="zh-CN" sz="2000" baseline="-25000" smtClean="0"/>
              <a:t>0</a:t>
            </a:r>
            <a:r>
              <a:rPr lang="zh-CN" altLang="zh-CN" sz="2000" smtClean="0"/>
              <a:t>和两个开关，设计了如图丙所示的电路，并进行实验：</a:t>
            </a:r>
            <a:r>
              <a:rPr lang="en-US" altLang="zh-CN" sz="2000" smtClean="0"/>
              <a:t>①</a:t>
            </a:r>
            <a:r>
              <a:rPr lang="zh-CN" altLang="zh-CN" sz="2000" smtClean="0"/>
              <a:t>只闭合开关</a:t>
            </a:r>
            <a:r>
              <a:rPr lang="en-US" altLang="zh-CN" sz="2000" smtClean="0"/>
              <a:t>S</a:t>
            </a:r>
            <a:r>
              <a:rPr lang="zh-CN" altLang="zh-CN" sz="2000" smtClean="0"/>
              <a:t>和</a:t>
            </a:r>
            <a:r>
              <a:rPr lang="en-US" altLang="zh-CN" sz="2000" smtClean="0"/>
              <a:t>S</a:t>
            </a:r>
            <a:r>
              <a:rPr lang="en-US" altLang="zh-CN" sz="2000" baseline="-25000" smtClean="0"/>
              <a:t>1</a:t>
            </a:r>
            <a:r>
              <a:rPr lang="zh-CN" altLang="zh-CN" sz="2000" smtClean="0"/>
              <a:t>，调节滑片</a:t>
            </a:r>
            <a:r>
              <a:rPr lang="en-US" altLang="zh-CN" sz="2000" smtClean="0"/>
              <a:t>P</a:t>
            </a:r>
            <a:r>
              <a:rPr lang="zh-CN" altLang="zh-CN" sz="2000" smtClean="0"/>
              <a:t>，使电流表示数为</a:t>
            </a:r>
            <a:r>
              <a:rPr lang="zh-CN" altLang="zh-CN" sz="2000" u="sng" smtClean="0"/>
              <a:t>　</a:t>
            </a:r>
            <a:r>
              <a:rPr lang="en-US" altLang="zh-CN" sz="2000" u="sng" smtClean="0"/>
              <a:t> </a:t>
            </a:r>
            <a:r>
              <a:rPr lang="zh-CN" altLang="en-US" sz="2000" u="sng" smtClean="0"/>
              <a:t>　</a:t>
            </a:r>
            <a:r>
              <a:rPr lang="en-US" altLang="zh-CN" sz="2000" u="sng" smtClean="0"/>
              <a:t>  </a:t>
            </a:r>
            <a:r>
              <a:rPr lang="zh-CN" altLang="zh-CN" sz="2000" u="sng" smtClean="0"/>
              <a:t>　</a:t>
            </a:r>
            <a:r>
              <a:rPr lang="zh-CN" altLang="zh-CN" sz="2000" smtClean="0"/>
              <a:t>； </a:t>
            </a:r>
            <a:r>
              <a:rPr lang="en-US" altLang="zh-CN" sz="2000" smtClean="0"/>
              <a:t>②</a:t>
            </a:r>
            <a:r>
              <a:rPr lang="zh-CN" altLang="zh-CN" sz="2000" smtClean="0"/>
              <a:t>保持滑片</a:t>
            </a:r>
            <a:r>
              <a:rPr lang="en-US" altLang="zh-CN" sz="2000" smtClean="0"/>
              <a:t>P</a:t>
            </a:r>
            <a:r>
              <a:rPr lang="zh-CN" altLang="zh-CN" sz="2000" smtClean="0"/>
              <a:t>位置不动，断开开关</a:t>
            </a:r>
            <a:r>
              <a:rPr lang="zh-CN" altLang="zh-CN" sz="2000" u="sng" smtClean="0"/>
              <a:t>　</a:t>
            </a:r>
            <a:r>
              <a:rPr lang="en-US" altLang="zh-CN" sz="2000" u="sng" smtClean="0"/>
              <a:t>   </a:t>
            </a:r>
            <a:r>
              <a:rPr lang="zh-CN" altLang="zh-CN" sz="2000" u="sng" smtClean="0"/>
              <a:t>　</a:t>
            </a:r>
            <a:r>
              <a:rPr lang="zh-CN" altLang="zh-CN" sz="2000" smtClean="0"/>
              <a:t>，闭合其它开关，读出电流表示数为</a:t>
            </a:r>
            <a:r>
              <a:rPr lang="en-US" altLang="zh-CN" sz="2000" smtClean="0"/>
              <a:t>I</a:t>
            </a:r>
            <a:r>
              <a:rPr lang="zh-CN" altLang="zh-CN" sz="2000" smtClean="0"/>
              <a:t>； </a:t>
            </a:r>
            <a:r>
              <a:rPr lang="en-US" altLang="zh-CN" sz="2000" smtClean="0"/>
              <a:t>③</a:t>
            </a:r>
            <a:r>
              <a:rPr lang="zh-CN" altLang="zh-CN" sz="2000" smtClean="0"/>
              <a:t>小灯泡的额定功率表达式为</a:t>
            </a:r>
            <a:endParaRPr lang="en-US" altLang="zh-CN" sz="2000" smtClean="0"/>
          </a:p>
          <a:p>
            <a:pPr>
              <a:lnSpc>
                <a:spcPct val="150000"/>
              </a:lnSpc>
            </a:pPr>
            <a:r>
              <a:rPr lang="en-US" altLang="zh-CN" sz="2000" smtClean="0"/>
              <a:t>P</a:t>
            </a:r>
            <a:r>
              <a:rPr lang="zh-CN" altLang="zh-CN" sz="2000" baseline="-25000" smtClean="0"/>
              <a:t>额</a:t>
            </a:r>
            <a:r>
              <a:rPr lang="zh-CN" altLang="zh-CN" sz="2000" smtClean="0"/>
              <a:t>＝</a:t>
            </a:r>
            <a:r>
              <a:rPr lang="zh-CN" altLang="zh-CN" sz="2000" u="sng" smtClean="0"/>
              <a:t>　</a:t>
            </a:r>
            <a:r>
              <a:rPr lang="en-US" altLang="zh-CN" sz="2000" u="sng" smtClean="0"/>
              <a:t>   </a:t>
            </a:r>
            <a:r>
              <a:rPr lang="zh-CN" altLang="en-US" sz="2000" u="sng" smtClean="0"/>
              <a:t>　　　　　　</a:t>
            </a:r>
            <a:r>
              <a:rPr lang="zh-CN" altLang="zh-CN" sz="2000" u="sng" smtClean="0"/>
              <a:t>　</a:t>
            </a:r>
            <a:r>
              <a:rPr lang="zh-CN" altLang="zh-CN" sz="2000" smtClean="0"/>
              <a:t>（用题中物理量字母表示）。</a:t>
            </a:r>
            <a:endParaRPr lang="zh-CN" altLang="zh-CN" sz="2000"/>
          </a:p>
        </p:txBody>
      </p:sp>
      <p:sp>
        <p:nvSpPr>
          <p:cNvPr id="3" name="矩形 2"/>
          <p:cNvSpPr/>
          <p:nvPr/>
        </p:nvSpPr>
        <p:spPr>
          <a:xfrm>
            <a:off x="2987824" y="911467"/>
            <a:ext cx="303288" cy="430887"/>
          </a:xfrm>
          <a:prstGeom prst="rect">
            <a:avLst/>
          </a:prstGeom>
        </p:spPr>
        <p:txBody>
          <a:bodyPr wrap="none">
            <a:spAutoFit/>
          </a:bodyPr>
          <a:lstStyle/>
          <a:p>
            <a:r>
              <a:rPr lang="en-US" altLang="zh-CN" sz="2200" smtClean="0">
                <a:solidFill>
                  <a:srgbClr val="FF0000"/>
                </a:solidFill>
              </a:rPr>
              <a:t>c</a:t>
            </a:r>
            <a:endParaRPr lang="zh-CN" altLang="en-US" sz="2200">
              <a:solidFill>
                <a:srgbClr val="FF0000"/>
              </a:solidFill>
            </a:endParaRPr>
          </a:p>
        </p:txBody>
      </p:sp>
      <p:sp>
        <p:nvSpPr>
          <p:cNvPr id="4" name="矩形 3"/>
          <p:cNvSpPr/>
          <p:nvPr/>
        </p:nvSpPr>
        <p:spPr>
          <a:xfrm>
            <a:off x="5004048" y="1849888"/>
            <a:ext cx="638316" cy="400110"/>
          </a:xfrm>
          <a:prstGeom prst="rect">
            <a:avLst/>
          </a:prstGeom>
        </p:spPr>
        <p:txBody>
          <a:bodyPr wrap="none">
            <a:spAutoFit/>
          </a:bodyPr>
          <a:lstStyle/>
          <a:p>
            <a:r>
              <a:rPr lang="en-US" altLang="zh-CN" sz="2000" dirty="0" smtClean="0">
                <a:solidFill>
                  <a:srgbClr val="FF0000"/>
                </a:solidFill>
              </a:rPr>
              <a:t>0.65</a:t>
            </a:r>
            <a:endParaRPr lang="zh-CN" altLang="en-US" sz="2000" dirty="0">
              <a:solidFill>
                <a:srgbClr val="FF0000"/>
              </a:solidFill>
            </a:endParaRPr>
          </a:p>
        </p:txBody>
      </p:sp>
      <p:pic>
        <p:nvPicPr>
          <p:cNvPr id="56322" name="Picture 2" descr="菁优网-jyeoo"/>
          <p:cNvPicPr>
            <a:picLocks noChangeAspect="1" noChangeArrowheads="1"/>
          </p:cNvPicPr>
          <p:nvPr/>
        </p:nvPicPr>
        <p:blipFill>
          <a:blip r:embed="rId2"/>
          <a:stretch>
            <a:fillRect/>
          </a:stretch>
        </p:blipFill>
        <p:spPr bwMode="auto">
          <a:xfrm>
            <a:off x="1619673" y="3149240"/>
            <a:ext cx="352425" cy="391492"/>
          </a:xfrm>
          <a:prstGeom prst="rect">
            <a:avLst/>
          </a:prstGeom>
          <a:noFill/>
        </p:spPr>
      </p:pic>
      <p:sp>
        <p:nvSpPr>
          <p:cNvPr id="6" name="矩形 5"/>
          <p:cNvSpPr/>
          <p:nvPr/>
        </p:nvSpPr>
        <p:spPr>
          <a:xfrm>
            <a:off x="6444208" y="3221426"/>
            <a:ext cx="389850" cy="400110"/>
          </a:xfrm>
          <a:prstGeom prst="rect">
            <a:avLst/>
          </a:prstGeom>
        </p:spPr>
        <p:txBody>
          <a:bodyPr wrap="none">
            <a:spAutoFit/>
          </a:bodyPr>
          <a:lstStyle/>
          <a:p>
            <a:r>
              <a:rPr lang="en-US" altLang="zh-CN" sz="2000" smtClean="0">
                <a:solidFill>
                  <a:srgbClr val="FF0000"/>
                </a:solidFill>
              </a:rPr>
              <a:t>S</a:t>
            </a:r>
            <a:r>
              <a:rPr lang="en-US" altLang="zh-CN" sz="2000" baseline="-25000" smtClean="0">
                <a:solidFill>
                  <a:srgbClr val="FF0000"/>
                </a:solidFill>
              </a:rPr>
              <a:t>1</a:t>
            </a:r>
            <a:endParaRPr lang="zh-CN" altLang="en-US" sz="2000">
              <a:solidFill>
                <a:srgbClr val="FF0000"/>
              </a:solidFill>
            </a:endParaRPr>
          </a:p>
        </p:txBody>
      </p:sp>
      <p:sp>
        <p:nvSpPr>
          <p:cNvPr id="56324" name="Rectangle 4"/>
          <p:cNvSpPr>
            <a:spLocks noChangeArrowheads="1"/>
          </p:cNvSpPr>
          <p:nvPr/>
        </p:nvSpPr>
        <p:spPr bwMode="auto">
          <a:xfrm>
            <a:off x="1403648" y="4087661"/>
            <a:ext cx="1656184" cy="339392"/>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0" lang="en-US" altLang="zh-CN" sz="1600" b="0" i="0" u="none" strike="noStrike" cap="none" normalizeH="0" baseline="0" smtClean="0">
                <a:ln>
                  <a:noFill/>
                </a:ln>
                <a:solidFill>
                  <a:srgbClr val="FF0000"/>
                </a:solidFill>
                <a:effectLst/>
                <a:latin typeface="Arial" pitchFamily="34" charset="0"/>
                <a:ea typeface="宋体" pitchFamily="2" charset="-122"/>
                <a:cs typeface="Times New Roman" panose="02020603050405020304" pitchFamily="18" charset="0"/>
              </a:rPr>
              <a:t>U</a:t>
            </a:r>
            <a:r>
              <a:rPr kumimoji="0" lang="zh-CN" altLang="en-US" sz="1600" b="0" i="0" u="none" strike="noStrike" cap="none" normalizeH="0" baseline="-30000" smtClean="0">
                <a:ln>
                  <a:noFill/>
                </a:ln>
                <a:solidFill>
                  <a:srgbClr val="FF0000"/>
                </a:solidFill>
                <a:effectLst/>
                <a:latin typeface="Arial" pitchFamily="34" charset="0"/>
                <a:ea typeface="宋体" pitchFamily="2" charset="-122"/>
                <a:cs typeface="Times New Roman" panose="02020603050405020304" pitchFamily="18" charset="0"/>
              </a:rPr>
              <a:t>额</a:t>
            </a:r>
            <a:r>
              <a:rPr kumimoji="0" lang="en-US" altLang="zh-CN" sz="1600" b="0" i="0" u="none" strike="noStrike" cap="none" normalizeH="0" baseline="0" smtClean="0">
                <a:ln>
                  <a:noFill/>
                </a:ln>
                <a:solidFill>
                  <a:srgbClr val="FF0000"/>
                </a:solidFill>
                <a:effectLst/>
                <a:latin typeface="Arial" pitchFamily="34" charset="0"/>
                <a:ea typeface="宋体" pitchFamily="2" charset="-122"/>
                <a:cs typeface="Times New Roman" panose="02020603050405020304" pitchFamily="18" charset="0"/>
              </a:rPr>
              <a:t>×</a:t>
            </a:r>
            <a:r>
              <a:rPr kumimoji="0" lang="zh-CN" altLang="en-US" sz="1600" b="0" i="0" u="none" strike="noStrike" cap="none" normalizeH="0" baseline="0" smtClean="0">
                <a:ln>
                  <a:noFill/>
                </a:ln>
                <a:solidFill>
                  <a:srgbClr val="FF0000"/>
                </a:solidFill>
                <a:effectLst/>
                <a:latin typeface="新宋体" pitchFamily="49" charset="-122"/>
                <a:ea typeface="新宋体" pitchFamily="49" charset="-122"/>
                <a:cs typeface="Times New Roman" panose="02020603050405020304" pitchFamily="18" charset="0"/>
              </a:rPr>
              <a:t>（</a:t>
            </a:r>
            <a:r>
              <a:rPr kumimoji="0" lang="en-US" altLang="zh-CN" sz="1600" b="0" i="0" u="none" strike="noStrike" cap="none" normalizeH="0" baseline="0" smtClean="0">
                <a:ln>
                  <a:noFill/>
                </a:ln>
                <a:solidFill>
                  <a:srgbClr val="FF0000"/>
                </a:solidFill>
                <a:effectLst/>
                <a:latin typeface="Times New Roman" pitchFamily="18" charset="0"/>
                <a:ea typeface="新宋体" pitchFamily="49" charset="-122"/>
                <a:cs typeface="Times New Roman" panose="02020603050405020304" pitchFamily="18" charset="0"/>
              </a:rPr>
              <a:t>I</a:t>
            </a:r>
            <a:r>
              <a:rPr kumimoji="0" lang="en-US" altLang="zh-CN" sz="1600" b="0" i="0" u="none" strike="noStrike" cap="none" normalizeH="0" baseline="0" smtClean="0">
                <a:ln>
                  <a:noFill/>
                </a:ln>
                <a:solidFill>
                  <a:srgbClr val="FF0000"/>
                </a:solidFill>
                <a:effectLst/>
                <a:latin typeface="新宋体" pitchFamily="49" charset="-122"/>
                <a:ea typeface="新宋体" pitchFamily="49" charset="-122"/>
                <a:cs typeface="Times New Roman" panose="02020603050405020304" pitchFamily="18" charset="0"/>
              </a:rPr>
              <a:t>﹣</a:t>
            </a:r>
            <a:r>
              <a:rPr lang="zh-CN" altLang="en-US" sz="1600" smtClean="0">
                <a:solidFill>
                  <a:srgbClr val="FF0000"/>
                </a:solidFill>
                <a:latin typeface="新宋体" pitchFamily="49" charset="-122"/>
                <a:ea typeface="新宋体" pitchFamily="49" charset="-122"/>
                <a:cs typeface="Times New Roman" panose="02020603050405020304" pitchFamily="18" charset="0"/>
              </a:rPr>
              <a:t> 　　）</a:t>
            </a:r>
            <a:endParaRPr kumimoji="0" lang="en-US" altLang="zh-CN" sz="1600" b="0" i="0" u="none" strike="noStrike" cap="none" normalizeH="0" baseline="0" smtClean="0">
              <a:ln>
                <a:noFill/>
              </a:ln>
              <a:solidFill>
                <a:srgbClr val="FF0000"/>
              </a:solidFill>
              <a:effectLst/>
              <a:latin typeface="Arial" pitchFamily="34" charset="0"/>
              <a:ea typeface="宋体" pitchFamily="2" charset="-122"/>
              <a:cs typeface="宋体" panose="02010600030101010101" pitchFamily="2" charset="-122"/>
            </a:endParaRPr>
          </a:p>
        </p:txBody>
      </p:sp>
      <p:pic>
        <p:nvPicPr>
          <p:cNvPr id="56323" name="Picture 3" descr="菁优网-jyeoo"/>
          <p:cNvPicPr>
            <a:picLocks noChangeAspect="1" noChangeArrowheads="1"/>
          </p:cNvPicPr>
          <p:nvPr/>
        </p:nvPicPr>
        <p:blipFill>
          <a:blip r:embed="rId3"/>
          <a:stretch>
            <a:fillRect/>
          </a:stretch>
        </p:blipFill>
        <p:spPr bwMode="auto">
          <a:xfrm>
            <a:off x="2555777" y="4061755"/>
            <a:ext cx="352425" cy="391492"/>
          </a:xfrm>
          <a:prstGeom prst="rect">
            <a:avLst/>
          </a:prstGeom>
          <a:noFill/>
        </p:spPr>
      </p:pic>
    </p:spTree>
    <p:extLst>
      <p:ext uri="{BB962C8B-B14F-4D97-AF65-F5344CB8AC3E}">
        <p14:creationId xmlns:p14="http://schemas.microsoft.com/office/powerpoint/2010/main" val="327086736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56322"/>
                                        </p:tgtEl>
                                        <p:attrNameLst>
                                          <p:attrName>style.visibility</p:attrName>
                                        </p:attrNameLst>
                                      </p:cBhvr>
                                      <p:to>
                                        <p:strVal val="visible"/>
                                      </p:to>
                                    </p:set>
                                    <p:animEffect transition="in" filter="wipe(down)">
                                      <p:cBhvr>
                                        <p:cTn id="12" dur="500"/>
                                        <p:tgtEl>
                                          <p:spTgt spid="5632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wipe(down)">
                                      <p:cBhvr>
                                        <p:cTn id="17" dur="500"/>
                                        <p:tgtEl>
                                          <p:spTgt spid="6">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6324"/>
                                        </p:tgtEl>
                                        <p:attrNameLst>
                                          <p:attrName>style.visibility</p:attrName>
                                        </p:attrNameLst>
                                      </p:cBhvr>
                                      <p:to>
                                        <p:strVal val="visible"/>
                                      </p:to>
                                    </p:set>
                                    <p:animEffect transition="in" filter="wipe(down)">
                                      <p:cBhvr>
                                        <p:cTn id="22" dur="500"/>
                                        <p:tgtEl>
                                          <p:spTgt spid="56324"/>
                                        </p:tgtEl>
                                      </p:cBhvr>
                                    </p:animEffect>
                                  </p:childTnLst>
                                </p:cTn>
                              </p:par>
                              <p:par>
                                <p:cTn id="23" presetID="22" presetClass="entr" presetSubtype="4" fill="hold" nodeType="withEffect">
                                  <p:stCondLst>
                                    <p:cond delay="0"/>
                                  </p:stCondLst>
                                  <p:childTnLst>
                                    <p:set>
                                      <p:cBhvr>
                                        <p:cTn id="24" dur="1" fill="hold">
                                          <p:stCondLst>
                                            <p:cond delay="0"/>
                                          </p:stCondLst>
                                        </p:cTn>
                                        <p:tgtEl>
                                          <p:spTgt spid="56323"/>
                                        </p:tgtEl>
                                        <p:attrNameLst>
                                          <p:attrName>style.visibility</p:attrName>
                                        </p:attrNameLst>
                                      </p:cBhvr>
                                      <p:to>
                                        <p:strVal val="visible"/>
                                      </p:to>
                                    </p:set>
                                    <p:animEffect transition="in" filter="wipe(down)">
                                      <p:cBhvr>
                                        <p:cTn id="25" dur="500"/>
                                        <p:tgtEl>
                                          <p:spTgt spid="56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6" grpId="0" build="allAtOnce"/>
      <p:bldP spid="563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Text Box 3"/>
          <p:cNvSpPr txBox="1">
            <a:spLocks noChangeArrowheads="1"/>
          </p:cNvSpPr>
          <p:nvPr/>
        </p:nvSpPr>
        <p:spPr bwMode="auto">
          <a:xfrm>
            <a:off x="3787777" y="681038"/>
            <a:ext cx="4511675" cy="524515"/>
          </a:xfrm>
          <a:prstGeom prst="rect">
            <a:avLst/>
          </a:prstGeom>
          <a:solidFill>
            <a:schemeClr val="bg1"/>
          </a:solidFill>
          <a:ln w="9525">
            <a:noFill/>
            <a:miter lim="800000"/>
          </a:ln>
        </p:spPr>
        <p:txBody>
          <a:bodyPr>
            <a:spAutoFit/>
          </a:bodyPr>
          <a:lstStyle/>
          <a:p>
            <a:pPr algn="ctr">
              <a:spcBef>
                <a:spcPct val="50000"/>
              </a:spcBef>
            </a:pPr>
            <a:r>
              <a:rPr lang="zh-CN" altLang="en-US" sz="2800">
                <a:latin typeface="Times New Roman" pitchFamily="18" charset="0"/>
              </a:rPr>
              <a:t>灯泡的额定电压是</a:t>
            </a:r>
            <a:r>
              <a:rPr lang="en-US" altLang="zh-CN" sz="2800">
                <a:latin typeface="Times New Roman" pitchFamily="18" charset="0"/>
              </a:rPr>
              <a:t>220V</a:t>
            </a:r>
          </a:p>
        </p:txBody>
      </p:sp>
      <p:sp>
        <p:nvSpPr>
          <p:cNvPr id="49156" name="Text Box 4"/>
          <p:cNvSpPr txBox="1">
            <a:spLocks noChangeArrowheads="1"/>
          </p:cNvSpPr>
          <p:nvPr/>
        </p:nvSpPr>
        <p:spPr bwMode="auto">
          <a:xfrm>
            <a:off x="3797302" y="1302543"/>
            <a:ext cx="4500563" cy="524515"/>
          </a:xfrm>
          <a:prstGeom prst="rect">
            <a:avLst/>
          </a:prstGeom>
          <a:solidFill>
            <a:schemeClr val="bg1"/>
          </a:solidFill>
          <a:ln w="9525">
            <a:noFill/>
            <a:miter lim="800000"/>
          </a:ln>
        </p:spPr>
        <p:txBody>
          <a:bodyPr>
            <a:spAutoFit/>
          </a:bodyPr>
          <a:lstStyle/>
          <a:p>
            <a:pPr algn="ctr">
              <a:spcBef>
                <a:spcPct val="50000"/>
              </a:spcBef>
            </a:pPr>
            <a:r>
              <a:rPr lang="zh-CN" altLang="en-US" sz="2800">
                <a:latin typeface="Times New Roman" pitchFamily="18" charset="0"/>
              </a:rPr>
              <a:t>灯泡的额定功率是</a:t>
            </a:r>
            <a:r>
              <a:rPr lang="en-US" altLang="zh-CN" sz="2800">
                <a:latin typeface="Times New Roman" pitchFamily="18" charset="0"/>
              </a:rPr>
              <a:t>45W</a:t>
            </a:r>
          </a:p>
        </p:txBody>
      </p:sp>
      <p:pic>
        <p:nvPicPr>
          <p:cNvPr id="49160" name="Picture 8" descr="0260080048"/>
          <p:cNvPicPr>
            <a:picLocks noChangeAspect="1" noChangeArrowheads="1"/>
          </p:cNvPicPr>
          <p:nvPr/>
        </p:nvPicPr>
        <p:blipFill>
          <a:blip r:embed="rId3">
            <a:clrChange>
              <a:clrFrom>
                <a:srgbClr val="FFFFFF"/>
              </a:clrFrom>
              <a:clrTo>
                <a:srgbClr val="FFFFFF">
                  <a:alpha val="0"/>
                </a:srgbClr>
              </a:clrTo>
            </a:clrChange>
          </a:blip>
          <a:stretch>
            <a:fillRect/>
          </a:stretch>
        </p:blipFill>
        <p:spPr bwMode="auto">
          <a:xfrm>
            <a:off x="7380313" y="3365798"/>
            <a:ext cx="1501775" cy="1513285"/>
          </a:xfrm>
          <a:prstGeom prst="rect">
            <a:avLst/>
          </a:prstGeom>
          <a:noFill/>
          <a:ln w="9525">
            <a:noFill/>
            <a:miter lim="800000"/>
          </a:ln>
        </p:spPr>
      </p:pic>
      <p:pic>
        <p:nvPicPr>
          <p:cNvPr id="8196" name="Picture 2" descr="E:\2014.6.15物理演示课件（iflybook）物理人教9全 测量小灯牌的电功率\灯泡额定功率.jpg"/>
          <p:cNvPicPr>
            <a:picLocks noChangeAspect="1" noChangeArrowheads="1"/>
          </p:cNvPicPr>
          <p:nvPr/>
        </p:nvPicPr>
        <p:blipFill>
          <a:blip r:embed="rId4"/>
          <a:stretch>
            <a:fillRect/>
          </a:stretch>
        </p:blipFill>
        <p:spPr bwMode="auto">
          <a:xfrm>
            <a:off x="225427" y="2030016"/>
            <a:ext cx="3228975" cy="2262188"/>
          </a:xfrm>
          <a:prstGeom prst="rect">
            <a:avLst/>
          </a:prstGeom>
          <a:noFill/>
          <a:ln w="9525">
            <a:noFill/>
            <a:miter lim="800000"/>
          </a:ln>
        </p:spPr>
      </p:pic>
      <p:sp>
        <p:nvSpPr>
          <p:cNvPr id="4" name="椭圆 3"/>
          <p:cNvSpPr/>
          <p:nvPr/>
        </p:nvSpPr>
        <p:spPr>
          <a:xfrm>
            <a:off x="2051214" y="2434624"/>
            <a:ext cx="576064" cy="338379"/>
          </a:xfrm>
          <a:prstGeom prst="ellipse">
            <a:avLst/>
          </a:prstGeom>
          <a:noFill/>
          <a:ln>
            <a:solidFill>
              <a:schemeClr val="tx1">
                <a:alpha val="38000"/>
              </a:schemeClr>
            </a:solidFill>
          </a:ln>
          <a:effectLst>
            <a:glow>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b="0"/>
          </a:p>
        </p:txBody>
      </p:sp>
      <p:sp>
        <p:nvSpPr>
          <p:cNvPr id="3" name="椭圆形标注 2"/>
          <p:cNvSpPr/>
          <p:nvPr/>
        </p:nvSpPr>
        <p:spPr>
          <a:xfrm>
            <a:off x="393700" y="579835"/>
            <a:ext cx="3168650" cy="971550"/>
          </a:xfrm>
          <a:prstGeom prst="wedgeEllipseCallout">
            <a:avLst>
              <a:gd name="adj1" fmla="val 12753"/>
              <a:gd name="adj2" fmla="val 140452"/>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b="0">
              <a:solidFill>
                <a:schemeClr val="tx2">
                  <a:lumMod val="60000"/>
                  <a:lumOff val="40000"/>
                </a:schemeClr>
              </a:solidFill>
            </a:endParaRPr>
          </a:p>
        </p:txBody>
      </p:sp>
      <p:sp>
        <p:nvSpPr>
          <p:cNvPr id="8199" name="文本框 1"/>
          <p:cNvSpPr txBox="1">
            <a:spLocks noChangeArrowheads="1"/>
          </p:cNvSpPr>
          <p:nvPr/>
        </p:nvSpPr>
        <p:spPr bwMode="auto">
          <a:xfrm>
            <a:off x="989013" y="870348"/>
            <a:ext cx="2187575" cy="586222"/>
          </a:xfrm>
          <a:prstGeom prst="rect">
            <a:avLst/>
          </a:prstGeom>
          <a:noFill/>
          <a:ln w="9525">
            <a:noFill/>
            <a:miter lim="800000"/>
          </a:ln>
        </p:spPr>
        <p:txBody>
          <a:bodyPr>
            <a:spAutoFit/>
          </a:bodyPr>
          <a:lstStyle/>
          <a:p>
            <a:r>
              <a:rPr lang="en-US" altLang="zh-CN" sz="3200">
                <a:latin typeface="Times New Roman" pitchFamily="18" charset="0"/>
                <a:ea typeface="黑体" pitchFamily="49" charset="-122"/>
              </a:rPr>
              <a:t>220V 45W</a:t>
            </a:r>
          </a:p>
        </p:txBody>
      </p:sp>
      <p:grpSp>
        <p:nvGrpSpPr>
          <p:cNvPr id="2" name="组合 5"/>
          <p:cNvGrpSpPr/>
          <p:nvPr/>
        </p:nvGrpSpPr>
        <p:grpSpPr>
          <a:xfrm>
            <a:off x="2843494" y="2788596"/>
            <a:ext cx="5184748" cy="861807"/>
            <a:chOff x="4945" y="6559"/>
            <a:chExt cx="8168" cy="1273"/>
          </a:xfrm>
        </p:grpSpPr>
        <p:sp>
          <p:nvSpPr>
            <p:cNvPr id="8201" name="AutoShape 7"/>
            <p:cNvSpPr>
              <a:spLocks noChangeArrowheads="1"/>
            </p:cNvSpPr>
            <p:nvPr/>
          </p:nvSpPr>
          <p:spPr bwMode="auto">
            <a:xfrm>
              <a:off x="4945" y="6595"/>
              <a:ext cx="8168" cy="1176"/>
            </a:xfrm>
            <a:prstGeom prst="cloudCallout">
              <a:avLst>
                <a:gd name="adj1" fmla="val 50560"/>
                <a:gd name="adj2" fmla="val 43921"/>
              </a:avLst>
            </a:prstGeom>
            <a:gradFill rotWithShape="1">
              <a:gsLst>
                <a:gs pos="0">
                  <a:srgbClr val="FFFFFF"/>
                </a:gs>
                <a:gs pos="100000">
                  <a:srgbClr val="66CCFF"/>
                </a:gs>
              </a:gsLst>
              <a:path path="rect">
                <a:fillToRect l="50000" t="50000" r="50000" b="50000"/>
              </a:path>
            </a:gradFill>
            <a:ln w="9525">
              <a:noFill/>
              <a:round/>
            </a:ln>
          </p:spPr>
          <p:txBody>
            <a:bodyPr wrap="square" anchor="ctr">
              <a:spAutoFit/>
            </a:bodyPr>
            <a:lstStyle/>
            <a:p>
              <a:endParaRPr lang="zh-CN" altLang="en-US" sz="2800">
                <a:solidFill>
                  <a:srgbClr val="FF00FF"/>
                </a:solidFill>
                <a:latin typeface="幼圆" panose="02010509060101010101" pitchFamily="49" charset="-122"/>
                <a:ea typeface="幼圆" panose="02010509060101010101" pitchFamily="49" charset="-122"/>
              </a:endParaRPr>
            </a:p>
          </p:txBody>
        </p:sp>
        <p:sp>
          <p:nvSpPr>
            <p:cNvPr id="8202" name="文本框 4"/>
            <p:cNvSpPr txBox="1">
              <a:spLocks noChangeArrowheads="1"/>
            </p:cNvSpPr>
            <p:nvPr/>
          </p:nvSpPr>
          <p:spPr bwMode="auto">
            <a:xfrm>
              <a:off x="6307" y="6559"/>
              <a:ext cx="6126" cy="1273"/>
            </a:xfrm>
            <a:prstGeom prst="rect">
              <a:avLst/>
            </a:prstGeom>
            <a:noFill/>
            <a:ln w="9525">
              <a:noFill/>
              <a:miter lim="800000"/>
            </a:ln>
          </p:spPr>
          <p:txBody>
            <a:bodyPr wrap="square">
              <a:spAutoFit/>
            </a:bodyPr>
            <a:lstStyle/>
            <a:p>
              <a:pPr>
                <a:lnSpc>
                  <a:spcPct val="125000"/>
                </a:lnSpc>
              </a:pPr>
              <a:r>
                <a:rPr lang="zh-CN" altLang="en-US" sz="2000">
                  <a:solidFill>
                    <a:srgbClr val="FF0000"/>
                  </a:solidFill>
                  <a:latin typeface="黑体" pitchFamily="49" charset="-122"/>
                  <a:ea typeface="黑体" pitchFamily="49" charset="-122"/>
                </a:rPr>
                <a:t>灯泡工作时的功率一定为额定功率吗？又该如何测量呢？</a:t>
              </a:r>
            </a:p>
          </p:txBody>
        </p:sp>
      </p:grpSp>
    </p:spTree>
    <p:extLst>
      <p:ext uri="{BB962C8B-B14F-4D97-AF65-F5344CB8AC3E}">
        <p14:creationId xmlns:p14="http://schemas.microsoft.com/office/powerpoint/2010/main" val="255739606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9155"/>
                                        </p:tgtEl>
                                        <p:attrNameLst>
                                          <p:attrName>style.visibility</p:attrName>
                                        </p:attrNameLst>
                                      </p:cBhvr>
                                      <p:to>
                                        <p:strVal val="visible"/>
                                      </p:to>
                                    </p:set>
                                    <p:animEffect transition="in" filter="checkerboard(across)">
                                      <p:cBhvr>
                                        <p:cTn id="7" dur="500"/>
                                        <p:tgtEl>
                                          <p:spTgt spid="4915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9156"/>
                                        </p:tgtEl>
                                        <p:attrNameLst>
                                          <p:attrName>style.visibility</p:attrName>
                                        </p:attrNameLst>
                                      </p:cBhvr>
                                      <p:to>
                                        <p:strVal val="visible"/>
                                      </p:to>
                                    </p:set>
                                    <p:animEffect transition="in" filter="checkerboard(across)">
                                      <p:cBhvr>
                                        <p:cTn id="12" dur="500"/>
                                        <p:tgtEl>
                                          <p:spTgt spid="49156"/>
                                        </p:tgtEl>
                                      </p:cBhvr>
                                    </p:animEffect>
                                  </p:childTnLst>
                                </p:cTn>
                              </p:par>
                              <p:par>
                                <p:cTn id="13" presetID="9" presetClass="entr" presetSubtype="0" fill="hold" nodeType="withEffect">
                                  <p:stCondLst>
                                    <p:cond delay="0"/>
                                  </p:stCondLst>
                                  <p:childTnLst>
                                    <p:set>
                                      <p:cBhvr>
                                        <p:cTn id="14" dur="1" fill="hold">
                                          <p:stCondLst>
                                            <p:cond delay="0"/>
                                          </p:stCondLst>
                                        </p:cTn>
                                        <p:tgtEl>
                                          <p:spTgt spid="49160"/>
                                        </p:tgtEl>
                                        <p:attrNameLst>
                                          <p:attrName>style.visibility</p:attrName>
                                        </p:attrNameLst>
                                      </p:cBhvr>
                                      <p:to>
                                        <p:strVal val="visible"/>
                                      </p:to>
                                    </p:set>
                                    <p:animEffect transition="in" filter="dissolve">
                                      <p:cBhvr>
                                        <p:cTn id="15" dur="500"/>
                                        <p:tgtEl>
                                          <p:spTgt spid="49160"/>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1"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animBg="1"/>
      <p:bldP spid="4915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26" name="Rectangle 14"/>
          <p:cNvSpPr>
            <a:spLocks noChangeArrowheads="1"/>
          </p:cNvSpPr>
          <p:nvPr/>
        </p:nvSpPr>
        <p:spPr bwMode="auto">
          <a:xfrm>
            <a:off x="566738" y="1194198"/>
            <a:ext cx="2185214" cy="493662"/>
          </a:xfrm>
          <a:prstGeom prst="rect">
            <a:avLst/>
          </a:prstGeom>
          <a:noFill/>
          <a:ln w="9525">
            <a:noFill/>
            <a:miter lim="800000"/>
          </a:ln>
        </p:spPr>
        <p:txBody>
          <a:bodyPr wrap="none">
            <a:spAutoFit/>
          </a:bodyPr>
          <a:lstStyle/>
          <a:p>
            <a:r>
              <a:rPr lang="zh-CN" altLang="en-US" sz="2600" b="0">
                <a:latin typeface="Times New Roman" pitchFamily="18" charset="0"/>
                <a:ea typeface="黑体" pitchFamily="49" charset="-122"/>
              </a:rPr>
              <a:t>测量方法一：</a:t>
            </a:r>
          </a:p>
        </p:txBody>
      </p:sp>
      <p:sp>
        <p:nvSpPr>
          <p:cNvPr id="64527" name="Text Box 15"/>
          <p:cNvSpPr txBox="1">
            <a:spLocks noChangeArrowheads="1"/>
          </p:cNvSpPr>
          <p:nvPr/>
        </p:nvSpPr>
        <p:spPr bwMode="auto">
          <a:xfrm>
            <a:off x="1000223" y="1931292"/>
            <a:ext cx="1149350" cy="493662"/>
          </a:xfrm>
          <a:prstGeom prst="rect">
            <a:avLst/>
          </a:prstGeom>
          <a:noFill/>
          <a:ln w="9525">
            <a:noFill/>
            <a:miter lim="800000"/>
          </a:ln>
        </p:spPr>
        <p:txBody>
          <a:bodyPr>
            <a:spAutoFit/>
          </a:bodyPr>
          <a:lstStyle/>
          <a:p>
            <a:pPr>
              <a:spcBef>
                <a:spcPct val="50000"/>
              </a:spcBef>
            </a:pPr>
            <a:r>
              <a:rPr lang="zh-CN" altLang="en-US" sz="2600" b="0">
                <a:latin typeface="Times New Roman" pitchFamily="18" charset="0"/>
                <a:ea typeface="黑体" pitchFamily="49" charset="-122"/>
              </a:rPr>
              <a:t> 原理：</a:t>
            </a:r>
            <a:endParaRPr lang="en-US" altLang="zh-CN" sz="2600" b="0">
              <a:solidFill>
                <a:srgbClr val="0000FF"/>
              </a:solidFill>
              <a:latin typeface="Times New Roman" panose="02020603050405020304" pitchFamily="18" charset="0"/>
              <a:ea typeface="黑体" pitchFamily="49" charset="-122"/>
            </a:endParaRPr>
          </a:p>
        </p:txBody>
      </p:sp>
      <p:sp>
        <p:nvSpPr>
          <p:cNvPr id="2" name="Text Box 15"/>
          <p:cNvSpPr txBox="1">
            <a:spLocks noChangeArrowheads="1"/>
          </p:cNvSpPr>
          <p:nvPr/>
        </p:nvSpPr>
        <p:spPr bwMode="auto">
          <a:xfrm>
            <a:off x="467544" y="2788309"/>
            <a:ext cx="8352928" cy="1897511"/>
          </a:xfrm>
          <a:prstGeom prst="rect">
            <a:avLst/>
          </a:prstGeom>
          <a:noFill/>
          <a:ln w="9525">
            <a:noFill/>
            <a:miter lim="800000"/>
          </a:ln>
        </p:spPr>
        <p:txBody>
          <a:bodyPr wrap="square">
            <a:spAutoFit/>
          </a:bodyPr>
          <a:lstStyle/>
          <a:p>
            <a:pPr>
              <a:lnSpc>
                <a:spcPct val="150000"/>
              </a:lnSpc>
              <a:spcBef>
                <a:spcPts val="50"/>
              </a:spcBef>
            </a:pPr>
            <a:r>
              <a:rPr lang="zh-CN" altLang="en-US" sz="2600" b="0" smtClean="0">
                <a:latin typeface="Times New Roman" pitchFamily="18" charset="0"/>
                <a:ea typeface="黑体" pitchFamily="49" charset="-122"/>
              </a:rPr>
              <a:t>        实</a:t>
            </a:r>
            <a:r>
              <a:rPr lang="zh-CN" altLang="en-US" sz="2600" b="0">
                <a:latin typeface="Times New Roman" pitchFamily="18" charset="0"/>
                <a:ea typeface="黑体" pitchFamily="49" charset="-122"/>
              </a:rPr>
              <a:t>验步骤</a:t>
            </a:r>
            <a:r>
              <a:rPr lang="zh-CN" altLang="en-US" sz="2600" b="0" smtClean="0">
                <a:latin typeface="Times New Roman" pitchFamily="18" charset="0"/>
                <a:ea typeface="黑体" pitchFamily="49" charset="-122"/>
              </a:rPr>
              <a:t>：</a:t>
            </a:r>
            <a:r>
              <a:rPr lang="zh-CN" altLang="en-US" sz="2600" b="0" smtClean="0">
                <a:solidFill>
                  <a:srgbClr val="0000FF"/>
                </a:solidFill>
                <a:latin typeface="Times New Roman" pitchFamily="18" charset="0"/>
                <a:ea typeface="黑体" pitchFamily="49" charset="-122"/>
              </a:rPr>
              <a:t>用</a:t>
            </a:r>
            <a:r>
              <a:rPr lang="zh-CN" altLang="en-US" sz="2600" b="0">
                <a:solidFill>
                  <a:srgbClr val="0000FF"/>
                </a:solidFill>
                <a:latin typeface="Times New Roman" pitchFamily="18" charset="0"/>
                <a:ea typeface="黑体" pitchFamily="49" charset="-122"/>
              </a:rPr>
              <a:t>电能表测出用电器消耗的电能</a:t>
            </a:r>
            <a:r>
              <a:rPr lang="en-US" altLang="zh-CN" sz="2600" b="0" i="1">
                <a:solidFill>
                  <a:srgbClr val="FF0000"/>
                </a:solidFill>
                <a:latin typeface="Times New Roman" pitchFamily="18" charset="0"/>
                <a:ea typeface="黑体" pitchFamily="49" charset="-122"/>
              </a:rPr>
              <a:t>W</a:t>
            </a:r>
            <a:r>
              <a:rPr lang="zh-CN" altLang="en-US" sz="2600" b="0">
                <a:solidFill>
                  <a:srgbClr val="0000FF"/>
                </a:solidFill>
                <a:latin typeface="Times New Roman" pitchFamily="18" charset="0"/>
                <a:ea typeface="黑体" pitchFamily="49" charset="-122"/>
              </a:rPr>
              <a:t>，用停表测出用电时间</a:t>
            </a:r>
            <a:r>
              <a:rPr lang="en-US" altLang="zh-CN" sz="2600" b="0" i="1">
                <a:solidFill>
                  <a:srgbClr val="FF0000"/>
                </a:solidFill>
                <a:latin typeface="Times New Roman" pitchFamily="18" charset="0"/>
                <a:ea typeface="黑体" pitchFamily="49" charset="-122"/>
              </a:rPr>
              <a:t>t</a:t>
            </a:r>
            <a:r>
              <a:rPr lang="zh-CN" altLang="en-US" sz="2600" b="0">
                <a:solidFill>
                  <a:srgbClr val="0000FF"/>
                </a:solidFill>
                <a:latin typeface="Times New Roman" pitchFamily="18" charset="0"/>
                <a:ea typeface="黑体" pitchFamily="49" charset="-122"/>
              </a:rPr>
              <a:t>，由公式                计算出用电器的电功率。</a:t>
            </a:r>
          </a:p>
        </p:txBody>
      </p:sp>
      <p:grpSp>
        <p:nvGrpSpPr>
          <p:cNvPr id="3" name="Group 2"/>
          <p:cNvGrpSpPr/>
          <p:nvPr/>
        </p:nvGrpSpPr>
        <p:grpSpPr>
          <a:xfrm>
            <a:off x="1979713" y="1705676"/>
            <a:ext cx="1798637" cy="894702"/>
            <a:chOff x="0" y="-64"/>
            <a:chExt cx="1174" cy="795"/>
          </a:xfrm>
        </p:grpSpPr>
        <p:sp>
          <p:nvSpPr>
            <p:cNvPr id="26635" name="Rectangle 11"/>
            <p:cNvSpPr>
              <a:spLocks noChangeArrowheads="1"/>
            </p:cNvSpPr>
            <p:nvPr/>
          </p:nvSpPr>
          <p:spPr bwMode="auto">
            <a:xfrm>
              <a:off x="0" y="0"/>
              <a:ext cx="1174" cy="624"/>
            </a:xfrm>
            <a:prstGeom prst="rect">
              <a:avLst/>
            </a:prstGeom>
            <a:noFill/>
            <a:ln w="19050">
              <a:noFill/>
              <a:miter lim="800000"/>
            </a:ln>
          </p:spPr>
          <p:txBody>
            <a:bodyPr wrap="none" anchor="ctr"/>
            <a:lstStyle/>
            <a:p>
              <a:endParaRPr lang="zh-CN" altLang="en-US" sz="2600" b="0">
                <a:latin typeface="Times New Roman" panose="02020603050405020304" pitchFamily="18" charset="0"/>
                <a:ea typeface="黑体" pitchFamily="49" charset="-122"/>
              </a:endParaRPr>
            </a:p>
          </p:txBody>
        </p:sp>
        <p:grpSp>
          <p:nvGrpSpPr>
            <p:cNvPr id="4" name="Group 4"/>
            <p:cNvGrpSpPr/>
            <p:nvPr/>
          </p:nvGrpSpPr>
          <p:grpSpPr>
            <a:xfrm>
              <a:off x="181" y="-64"/>
              <a:ext cx="781" cy="795"/>
              <a:chOff x="0" y="-109"/>
              <a:chExt cx="781" cy="795"/>
            </a:xfrm>
          </p:grpSpPr>
          <p:sp>
            <p:nvSpPr>
              <p:cNvPr id="26637" name="Rectangle 6"/>
              <p:cNvSpPr>
                <a:spLocks noChangeArrowheads="1"/>
              </p:cNvSpPr>
              <p:nvPr/>
            </p:nvSpPr>
            <p:spPr bwMode="auto">
              <a:xfrm>
                <a:off x="0" y="121"/>
                <a:ext cx="593" cy="439"/>
              </a:xfrm>
              <a:prstGeom prst="rect">
                <a:avLst/>
              </a:prstGeom>
              <a:noFill/>
              <a:ln w="9525">
                <a:noFill/>
                <a:miter lim="800000"/>
              </a:ln>
            </p:spPr>
            <p:txBody>
              <a:bodyPr wrap="none">
                <a:spAutoFit/>
              </a:bodyPr>
              <a:lstStyle/>
              <a:p>
                <a:r>
                  <a:rPr lang="en-US" altLang="zh-CN" sz="2600" i="1">
                    <a:latin typeface="Times New Roman" pitchFamily="18" charset="0"/>
                    <a:ea typeface="黑体" pitchFamily="49" charset="-122"/>
                  </a:rPr>
                  <a:t>P</a:t>
                </a:r>
                <a:r>
                  <a:rPr lang="en-US" altLang="zh-CN" sz="2600">
                    <a:latin typeface="Times New Roman" pitchFamily="18" charset="0"/>
                    <a:ea typeface="黑体" pitchFamily="49" charset="-122"/>
                  </a:rPr>
                  <a:t> =   </a:t>
                </a:r>
              </a:p>
            </p:txBody>
          </p:sp>
          <p:grpSp>
            <p:nvGrpSpPr>
              <p:cNvPr id="5" name="Group 6"/>
              <p:cNvGrpSpPr/>
              <p:nvPr/>
            </p:nvGrpSpPr>
            <p:grpSpPr>
              <a:xfrm>
                <a:off x="383" y="-109"/>
                <a:ext cx="398" cy="795"/>
                <a:chOff x="-4" y="-109"/>
                <a:chExt cx="398" cy="795"/>
              </a:xfrm>
            </p:grpSpPr>
            <p:sp>
              <p:nvSpPr>
                <p:cNvPr id="26639" name="Rectangle 7"/>
                <p:cNvSpPr>
                  <a:spLocks noChangeArrowheads="1"/>
                </p:cNvSpPr>
                <p:nvPr/>
              </p:nvSpPr>
              <p:spPr bwMode="auto">
                <a:xfrm>
                  <a:off x="-4" y="-109"/>
                  <a:ext cx="398" cy="795"/>
                </a:xfrm>
                <a:prstGeom prst="rect">
                  <a:avLst/>
                </a:prstGeom>
                <a:noFill/>
                <a:ln w="9525">
                  <a:noFill/>
                  <a:miter lim="800000"/>
                </a:ln>
              </p:spPr>
              <p:txBody>
                <a:bodyPr>
                  <a:spAutoFit/>
                </a:bodyPr>
                <a:lstStyle/>
                <a:p>
                  <a:pPr algn="ctr"/>
                  <a:r>
                    <a:rPr lang="en-US" altLang="zh-CN" sz="2600" i="1">
                      <a:latin typeface="Times New Roman" pitchFamily="18" charset="0"/>
                      <a:ea typeface="黑体" pitchFamily="49" charset="-122"/>
                    </a:rPr>
                    <a:t>W</a:t>
                  </a:r>
                </a:p>
                <a:p>
                  <a:pPr algn="ctr"/>
                  <a:r>
                    <a:rPr lang="en-US" altLang="zh-CN" sz="2600" i="1">
                      <a:latin typeface="Times New Roman" pitchFamily="18" charset="0"/>
                      <a:ea typeface="黑体" pitchFamily="49" charset="-122"/>
                    </a:rPr>
                    <a:t>t</a:t>
                  </a:r>
                </a:p>
              </p:txBody>
            </p:sp>
            <p:sp>
              <p:nvSpPr>
                <p:cNvPr id="26640" name="Line 8"/>
                <p:cNvSpPr>
                  <a:spLocks noChangeShapeType="1"/>
                </p:cNvSpPr>
                <p:nvPr/>
              </p:nvSpPr>
              <p:spPr bwMode="auto">
                <a:xfrm>
                  <a:off x="63" y="279"/>
                  <a:ext cx="272" cy="0"/>
                </a:xfrm>
                <a:prstGeom prst="line">
                  <a:avLst/>
                </a:prstGeom>
                <a:noFill/>
                <a:ln w="15875">
                  <a:solidFill>
                    <a:schemeClr val="tx1"/>
                  </a:solidFill>
                  <a:round/>
                </a:ln>
              </p:spPr>
              <p:txBody>
                <a:bodyPr/>
                <a:lstStyle/>
                <a:p>
                  <a:endParaRPr lang="zh-CN" altLang="en-US"/>
                </a:p>
              </p:txBody>
            </p:sp>
          </p:grpSp>
        </p:grpSp>
      </p:grpSp>
      <p:grpSp>
        <p:nvGrpSpPr>
          <p:cNvPr id="6" name="Group 2"/>
          <p:cNvGrpSpPr/>
          <p:nvPr/>
        </p:nvGrpSpPr>
        <p:grpSpPr>
          <a:xfrm>
            <a:off x="4355977" y="3293612"/>
            <a:ext cx="1798637" cy="894701"/>
            <a:chOff x="15" y="-110"/>
            <a:chExt cx="1174" cy="795"/>
          </a:xfrm>
        </p:grpSpPr>
        <p:sp>
          <p:nvSpPr>
            <p:cNvPr id="26642" name="Rectangle 11"/>
            <p:cNvSpPr>
              <a:spLocks noChangeArrowheads="1"/>
            </p:cNvSpPr>
            <p:nvPr/>
          </p:nvSpPr>
          <p:spPr bwMode="auto">
            <a:xfrm>
              <a:off x="15" y="-46"/>
              <a:ext cx="1174" cy="624"/>
            </a:xfrm>
            <a:prstGeom prst="rect">
              <a:avLst/>
            </a:prstGeom>
            <a:noFill/>
            <a:ln w="19050">
              <a:noFill/>
              <a:miter lim="800000"/>
            </a:ln>
          </p:spPr>
          <p:txBody>
            <a:bodyPr wrap="none" anchor="ctr"/>
            <a:lstStyle/>
            <a:p>
              <a:endParaRPr lang="zh-CN" altLang="en-US" sz="2600" b="0">
                <a:latin typeface="Times New Roman" pitchFamily="18" charset="0"/>
                <a:ea typeface="黑体" pitchFamily="49" charset="-122"/>
              </a:endParaRPr>
            </a:p>
          </p:txBody>
        </p:sp>
        <p:grpSp>
          <p:nvGrpSpPr>
            <p:cNvPr id="7" name="Group 4"/>
            <p:cNvGrpSpPr/>
            <p:nvPr/>
          </p:nvGrpSpPr>
          <p:grpSpPr>
            <a:xfrm>
              <a:off x="181" y="-110"/>
              <a:ext cx="796" cy="795"/>
              <a:chOff x="0" y="-155"/>
              <a:chExt cx="796" cy="795"/>
            </a:xfrm>
          </p:grpSpPr>
          <p:sp>
            <p:nvSpPr>
              <p:cNvPr id="26644" name="Rectangle 6"/>
              <p:cNvSpPr>
                <a:spLocks noChangeArrowheads="1"/>
              </p:cNvSpPr>
              <p:nvPr/>
            </p:nvSpPr>
            <p:spPr bwMode="auto">
              <a:xfrm>
                <a:off x="0" y="121"/>
                <a:ext cx="593" cy="439"/>
              </a:xfrm>
              <a:prstGeom prst="rect">
                <a:avLst/>
              </a:prstGeom>
              <a:noFill/>
              <a:ln w="9525">
                <a:noFill/>
                <a:miter lim="800000"/>
              </a:ln>
            </p:spPr>
            <p:txBody>
              <a:bodyPr wrap="none">
                <a:spAutoFit/>
              </a:bodyPr>
              <a:lstStyle/>
              <a:p>
                <a:r>
                  <a:rPr lang="en-US" altLang="zh-CN" sz="2600" b="0" i="1">
                    <a:solidFill>
                      <a:srgbClr val="FF0000"/>
                    </a:solidFill>
                    <a:latin typeface="Times New Roman" pitchFamily="18" charset="0"/>
                    <a:ea typeface="黑体" pitchFamily="49" charset="-122"/>
                  </a:rPr>
                  <a:t>P</a:t>
                </a:r>
                <a:r>
                  <a:rPr lang="en-US" altLang="zh-CN" sz="2600" b="0">
                    <a:solidFill>
                      <a:srgbClr val="FF0000"/>
                    </a:solidFill>
                    <a:latin typeface="Times New Roman" pitchFamily="18" charset="0"/>
                    <a:ea typeface="黑体" pitchFamily="49" charset="-122"/>
                  </a:rPr>
                  <a:t> =   </a:t>
                </a:r>
              </a:p>
            </p:txBody>
          </p:sp>
          <p:grpSp>
            <p:nvGrpSpPr>
              <p:cNvPr id="8" name="Group 6"/>
              <p:cNvGrpSpPr/>
              <p:nvPr/>
            </p:nvGrpSpPr>
            <p:grpSpPr>
              <a:xfrm>
                <a:off x="398" y="-155"/>
                <a:ext cx="398" cy="795"/>
                <a:chOff x="11" y="-155"/>
                <a:chExt cx="398" cy="795"/>
              </a:xfrm>
            </p:grpSpPr>
            <p:sp>
              <p:nvSpPr>
                <p:cNvPr id="26646" name="Rectangle 7"/>
                <p:cNvSpPr>
                  <a:spLocks noChangeArrowheads="1"/>
                </p:cNvSpPr>
                <p:nvPr/>
              </p:nvSpPr>
              <p:spPr bwMode="auto">
                <a:xfrm>
                  <a:off x="11" y="-155"/>
                  <a:ext cx="398" cy="795"/>
                </a:xfrm>
                <a:prstGeom prst="rect">
                  <a:avLst/>
                </a:prstGeom>
                <a:noFill/>
                <a:ln w="9525">
                  <a:noFill/>
                  <a:miter lim="800000"/>
                </a:ln>
              </p:spPr>
              <p:txBody>
                <a:bodyPr>
                  <a:spAutoFit/>
                </a:bodyPr>
                <a:lstStyle/>
                <a:p>
                  <a:pPr algn="ctr"/>
                  <a:r>
                    <a:rPr lang="en-US" altLang="zh-CN" sz="2600" b="0" i="1">
                      <a:solidFill>
                        <a:srgbClr val="FF0000"/>
                      </a:solidFill>
                      <a:latin typeface="Times New Roman" pitchFamily="18" charset="0"/>
                      <a:ea typeface="黑体" pitchFamily="49" charset="-122"/>
                    </a:rPr>
                    <a:t>W</a:t>
                  </a:r>
                </a:p>
                <a:p>
                  <a:pPr algn="ctr"/>
                  <a:r>
                    <a:rPr lang="en-US" altLang="zh-CN" sz="2600" b="0" i="1">
                      <a:solidFill>
                        <a:srgbClr val="FF0000"/>
                      </a:solidFill>
                      <a:latin typeface="Times New Roman" pitchFamily="18" charset="0"/>
                      <a:ea typeface="黑体" pitchFamily="49" charset="-122"/>
                    </a:rPr>
                    <a:t>t</a:t>
                  </a:r>
                </a:p>
              </p:txBody>
            </p:sp>
            <p:sp>
              <p:nvSpPr>
                <p:cNvPr id="26647" name="Line 8"/>
                <p:cNvSpPr>
                  <a:spLocks noChangeShapeType="1"/>
                </p:cNvSpPr>
                <p:nvPr/>
              </p:nvSpPr>
              <p:spPr bwMode="auto">
                <a:xfrm>
                  <a:off x="63" y="279"/>
                  <a:ext cx="272" cy="0"/>
                </a:xfrm>
                <a:prstGeom prst="line">
                  <a:avLst/>
                </a:prstGeom>
                <a:noFill/>
                <a:ln w="15875">
                  <a:solidFill>
                    <a:srgbClr val="FF0000"/>
                  </a:solidFill>
                  <a:round/>
                </a:ln>
              </p:spPr>
              <p:txBody>
                <a:bodyPr/>
                <a:lstStyle/>
                <a:p>
                  <a:endParaRPr lang="zh-CN" altLang="en-US"/>
                </a:p>
              </p:txBody>
            </p:sp>
          </p:grpSp>
        </p:grpSp>
      </p:grpSp>
      <p:sp>
        <p:nvSpPr>
          <p:cNvPr id="26" name="文本框 6151"/>
          <p:cNvSpPr txBox="1"/>
          <p:nvPr/>
        </p:nvSpPr>
        <p:spPr bwMode="auto">
          <a:xfrm>
            <a:off x="683569" y="478349"/>
            <a:ext cx="3057247" cy="524515"/>
          </a:xfrm>
          <a:prstGeom prst="rect">
            <a:avLst/>
          </a:prstGeom>
          <a:noFill/>
          <a:ln w="9525">
            <a:noFill/>
          </a:ln>
        </p:spPr>
        <p:txBody>
          <a:bodyPr wrap="none">
            <a:spAutoFit/>
          </a:bodyPr>
          <a:lstStyle/>
          <a:p>
            <a:r>
              <a:rPr lang="zh-CN" altLang="en-US" sz="2800" b="1" noProof="1" smtClean="0">
                <a:solidFill>
                  <a:srgbClr val="006666"/>
                </a:solidFill>
                <a:latin typeface="微软雅黑" pitchFamily="34" charset="-122"/>
                <a:ea typeface="微软雅黑" pitchFamily="34" charset="-122"/>
                <a:sym typeface="Arial" pitchFamily="34" charset="0"/>
              </a:rPr>
              <a:t>四、电</a:t>
            </a:r>
            <a:r>
              <a:rPr lang="zh-CN" altLang="en-US" sz="2800" b="1" noProof="1">
                <a:solidFill>
                  <a:srgbClr val="006666"/>
                </a:solidFill>
                <a:latin typeface="微软雅黑" pitchFamily="34" charset="-122"/>
                <a:ea typeface="微软雅黑" pitchFamily="34" charset="-122"/>
                <a:sym typeface="Arial" pitchFamily="34" charset="0"/>
              </a:rPr>
              <a:t>功率的测量</a:t>
            </a:r>
          </a:p>
        </p:txBody>
      </p:sp>
    </p:spTree>
    <p:extLst>
      <p:ext uri="{BB962C8B-B14F-4D97-AF65-F5344CB8AC3E}">
        <p14:creationId xmlns:p14="http://schemas.microsoft.com/office/powerpoint/2010/main" val="72300695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64526"/>
                                        </p:tgtEl>
                                        <p:attrNameLst>
                                          <p:attrName>style.visibility</p:attrName>
                                        </p:attrNameLst>
                                      </p:cBhvr>
                                      <p:to>
                                        <p:strVal val="visible"/>
                                      </p:to>
                                    </p:set>
                                    <p:anim calcmode="lin" valueType="num">
                                      <p:cBhvr>
                                        <p:cTn id="7" dur="500" fill="hold"/>
                                        <p:tgtEl>
                                          <p:spTgt spid="64526"/>
                                        </p:tgtEl>
                                        <p:attrNameLst>
                                          <p:attrName>ppt_w</p:attrName>
                                        </p:attrNameLst>
                                      </p:cBhvr>
                                      <p:tavLst>
                                        <p:tav tm="0">
                                          <p:val>
                                            <p:fltVal val="0"/>
                                          </p:val>
                                        </p:tav>
                                        <p:tav tm="100000">
                                          <p:val>
                                            <p:strVal val="#ppt_w"/>
                                          </p:val>
                                        </p:tav>
                                      </p:tavLst>
                                    </p:anim>
                                    <p:anim calcmode="lin" valueType="num">
                                      <p:cBhvr>
                                        <p:cTn id="8" dur="500" fill="hold"/>
                                        <p:tgtEl>
                                          <p:spTgt spid="64526"/>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9" fill="hold" nodeType="clickPar">
                      <p:stCondLst>
                        <p:cond delay="indefinite"/>
                      </p:stCondLst>
                      <p:childTnLst>
                        <p:par>
                          <p:cTn id="10" fill="hold" nodeType="afterGroup">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64527"/>
                                        </p:tgtEl>
                                        <p:attrNameLst>
                                          <p:attrName>style.visibility</p:attrName>
                                        </p:attrNameLst>
                                      </p:cBhvr>
                                      <p:to>
                                        <p:strVal val="visible"/>
                                      </p:to>
                                    </p:set>
                                    <p:anim calcmode="lin" valueType="num">
                                      <p:cBhvr>
                                        <p:cTn id="13" dur="500" fill="hold"/>
                                        <p:tgtEl>
                                          <p:spTgt spid="64527"/>
                                        </p:tgtEl>
                                        <p:attrNameLst>
                                          <p:attrName>ppt_w</p:attrName>
                                        </p:attrNameLst>
                                      </p:cBhvr>
                                      <p:tavLst>
                                        <p:tav tm="0">
                                          <p:val>
                                            <p:fltVal val="0"/>
                                          </p:val>
                                        </p:tav>
                                        <p:tav tm="100000">
                                          <p:val>
                                            <p:strVal val="#ppt_w"/>
                                          </p:val>
                                        </p:tav>
                                      </p:tavLst>
                                    </p:anim>
                                    <p:anim calcmode="lin" valueType="num">
                                      <p:cBhvr>
                                        <p:cTn id="14" dur="500" fill="hold"/>
                                        <p:tgtEl>
                                          <p:spTgt spid="64527"/>
                                        </p:tgtEl>
                                        <p:attrNameLst>
                                          <p:attrName>ppt_h</p:attrName>
                                        </p:attrNameLst>
                                      </p:cBhvr>
                                      <p:tavLst>
                                        <p:tav tm="0">
                                          <p:val>
                                            <p:strVal val="#ppt_h"/>
                                          </p:val>
                                        </p:tav>
                                        <p:tav tm="100000">
                                          <p:val>
                                            <p:strVal val="#ppt_h"/>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strVal val="#ppt_h"/>
                                          </p:val>
                                        </p:tav>
                                        <p:tav tm="100000">
                                          <p:val>
                                            <p:strVal val="#ppt_h"/>
                                          </p:val>
                                        </p:tav>
                                      </p:tavLst>
                                    </p:anim>
                                  </p:childTnLst>
                                </p:cTn>
                              </p:par>
                            </p:childTnLst>
                          </p:cTn>
                        </p:par>
                        <p:par>
                          <p:cTn id="21" fill="hold" nodeType="afterGroup">
                            <p:stCondLst>
                              <p:cond delay="500"/>
                            </p:stCondLst>
                            <p:childTnLst>
                              <p:par>
                                <p:cTn id="22" presetID="1" presetClass="entr" presetSubtype="0" fill="hold" nodeType="afterEffect">
                                  <p:stCondLst>
                                    <p:cond delay="500"/>
                                  </p:stCondLst>
                                  <p:childTnLst>
                                    <p:set>
                                      <p:cBhvr>
                                        <p:cTn id="23" dur="1" fill="hold">
                                          <p:stCondLst>
                                            <p:cond delay="0"/>
                                          </p:stCondLst>
                                        </p:cTn>
                                        <p:tgtEl>
                                          <p:spTgt spid="3"/>
                                        </p:tgtEl>
                                        <p:attrNameLst>
                                          <p:attrName>style.visibility</p:attrName>
                                        </p:attrNameLst>
                                      </p:cBhvr>
                                      <p:to>
                                        <p:strVal val="visible"/>
                                      </p:to>
                                    </p:set>
                                  </p:childTnLst>
                                </p:cTn>
                              </p:par>
                            </p:childTnLst>
                          </p:cTn>
                        </p:par>
                        <p:par>
                          <p:cTn id="24" fill="hold" nodeType="afterGroup">
                            <p:stCondLst>
                              <p:cond delay="1001"/>
                            </p:stCondLst>
                            <p:childTnLst>
                              <p:par>
                                <p:cTn id="25" presetID="1" presetClass="entr" presetSubtype="0" fill="hold" nodeType="afterEffect">
                                  <p:stCondLst>
                                    <p:cond delay="501"/>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26" grpId="0"/>
      <p:bldP spid="64527"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26" name="Rectangle 14"/>
          <p:cNvSpPr>
            <a:spLocks noChangeArrowheads="1"/>
          </p:cNvSpPr>
          <p:nvPr/>
        </p:nvSpPr>
        <p:spPr bwMode="auto">
          <a:xfrm>
            <a:off x="728663" y="536973"/>
            <a:ext cx="2185214" cy="493662"/>
          </a:xfrm>
          <a:prstGeom prst="rect">
            <a:avLst/>
          </a:prstGeom>
          <a:noFill/>
          <a:ln w="9525">
            <a:noFill/>
            <a:miter lim="800000"/>
          </a:ln>
        </p:spPr>
        <p:txBody>
          <a:bodyPr wrap="none">
            <a:spAutoFit/>
          </a:bodyPr>
          <a:lstStyle/>
          <a:p>
            <a:r>
              <a:rPr lang="zh-CN" altLang="en-US" sz="2600" b="0">
                <a:latin typeface="黑体" pitchFamily="49" charset="-122"/>
                <a:ea typeface="黑体" pitchFamily="49" charset="-122"/>
              </a:rPr>
              <a:t>测量方法二：</a:t>
            </a:r>
          </a:p>
        </p:txBody>
      </p:sp>
      <p:sp>
        <p:nvSpPr>
          <p:cNvPr id="4" name="Text Box 15"/>
          <p:cNvSpPr txBox="1">
            <a:spLocks noChangeArrowheads="1"/>
          </p:cNvSpPr>
          <p:nvPr/>
        </p:nvSpPr>
        <p:spPr bwMode="auto">
          <a:xfrm>
            <a:off x="1043608" y="1488957"/>
            <a:ext cx="1949450" cy="493662"/>
          </a:xfrm>
          <a:prstGeom prst="rect">
            <a:avLst/>
          </a:prstGeom>
          <a:noFill/>
          <a:ln w="9525">
            <a:noFill/>
            <a:miter lim="800000"/>
          </a:ln>
        </p:spPr>
        <p:txBody>
          <a:bodyPr>
            <a:spAutoFit/>
          </a:bodyPr>
          <a:lstStyle/>
          <a:p>
            <a:pPr>
              <a:spcBef>
                <a:spcPct val="50000"/>
              </a:spcBef>
            </a:pPr>
            <a:r>
              <a:rPr lang="zh-CN" altLang="en-US" sz="2600" b="0">
                <a:latin typeface="黑体" pitchFamily="49" charset="-122"/>
                <a:ea typeface="黑体" pitchFamily="49" charset="-122"/>
              </a:rPr>
              <a:t> 原理：</a:t>
            </a:r>
            <a:endParaRPr lang="zh-CN" altLang="en-US" sz="2600" b="0">
              <a:solidFill>
                <a:srgbClr val="0000FF"/>
              </a:solidFill>
              <a:latin typeface="黑体" pitchFamily="49" charset="-122"/>
              <a:ea typeface="黑体" pitchFamily="49" charset="-122"/>
            </a:endParaRPr>
          </a:p>
        </p:txBody>
      </p:sp>
      <p:sp>
        <p:nvSpPr>
          <p:cNvPr id="5" name="Text Box 15"/>
          <p:cNvSpPr txBox="1">
            <a:spLocks noChangeArrowheads="1"/>
          </p:cNvSpPr>
          <p:nvPr/>
        </p:nvSpPr>
        <p:spPr bwMode="auto">
          <a:xfrm>
            <a:off x="323529" y="2294335"/>
            <a:ext cx="8424935" cy="1892826"/>
          </a:xfrm>
          <a:prstGeom prst="rect">
            <a:avLst/>
          </a:prstGeom>
          <a:noFill/>
          <a:ln w="9525">
            <a:noFill/>
            <a:miter lim="800000"/>
          </a:ln>
        </p:spPr>
        <p:txBody>
          <a:bodyPr wrap="square">
            <a:spAutoFit/>
          </a:bodyPr>
          <a:lstStyle/>
          <a:p>
            <a:pPr>
              <a:lnSpc>
                <a:spcPct val="150000"/>
              </a:lnSpc>
              <a:spcBef>
                <a:spcPct val="50000"/>
              </a:spcBef>
            </a:pPr>
            <a:r>
              <a:rPr lang="zh-CN" altLang="en-US" sz="2600" b="0">
                <a:latin typeface="Times New Roman" pitchFamily="18" charset="0"/>
                <a:ea typeface="黑体" pitchFamily="49" charset="-122"/>
              </a:rPr>
              <a:t> </a:t>
            </a:r>
            <a:r>
              <a:rPr lang="zh-CN" altLang="en-US" sz="2600" b="0" smtClean="0">
                <a:latin typeface="Times New Roman" pitchFamily="18" charset="0"/>
                <a:ea typeface="黑体" pitchFamily="49" charset="-122"/>
              </a:rPr>
              <a:t>          实</a:t>
            </a:r>
            <a:r>
              <a:rPr lang="zh-CN" altLang="en-US" sz="2600" b="0">
                <a:latin typeface="Times New Roman" pitchFamily="18" charset="0"/>
                <a:ea typeface="黑体" pitchFamily="49" charset="-122"/>
              </a:rPr>
              <a:t>验步骤</a:t>
            </a:r>
            <a:r>
              <a:rPr lang="zh-CN" altLang="en-US" sz="2600" b="0" smtClean="0">
                <a:latin typeface="Times New Roman" pitchFamily="18" charset="0"/>
                <a:ea typeface="黑体" pitchFamily="49" charset="-122"/>
              </a:rPr>
              <a:t>：</a:t>
            </a:r>
            <a:r>
              <a:rPr lang="zh-CN" altLang="en-US" sz="2600" b="0" smtClean="0">
                <a:solidFill>
                  <a:srgbClr val="0000FF"/>
                </a:solidFill>
                <a:latin typeface="Times New Roman" pitchFamily="18" charset="0"/>
                <a:ea typeface="黑体" pitchFamily="49" charset="-122"/>
              </a:rPr>
              <a:t>用</a:t>
            </a:r>
            <a:r>
              <a:rPr lang="zh-CN" altLang="en-US" sz="2600" b="0">
                <a:solidFill>
                  <a:srgbClr val="0000FF"/>
                </a:solidFill>
                <a:latin typeface="Times New Roman" pitchFamily="18" charset="0"/>
                <a:ea typeface="黑体" pitchFamily="49" charset="-122"/>
              </a:rPr>
              <a:t>电压表测出用电器两端的电压</a:t>
            </a:r>
            <a:r>
              <a:rPr lang="en-US" altLang="zh-CN" sz="2600" b="0" i="1">
                <a:solidFill>
                  <a:srgbClr val="FF0000"/>
                </a:solidFill>
                <a:latin typeface="Times New Roman" pitchFamily="18" charset="0"/>
                <a:ea typeface="黑体" pitchFamily="49" charset="-122"/>
              </a:rPr>
              <a:t>U</a:t>
            </a:r>
            <a:r>
              <a:rPr lang="zh-CN" altLang="en-US" sz="2600" b="0">
                <a:solidFill>
                  <a:srgbClr val="0000FF"/>
                </a:solidFill>
                <a:latin typeface="Times New Roman" pitchFamily="18" charset="0"/>
                <a:ea typeface="黑体" pitchFamily="49" charset="-122"/>
              </a:rPr>
              <a:t>，用电流表测出通过用电器的电流</a:t>
            </a:r>
            <a:r>
              <a:rPr lang="en-US" altLang="zh-CN" sz="2600" b="0" i="1">
                <a:solidFill>
                  <a:srgbClr val="FF0000"/>
                </a:solidFill>
                <a:latin typeface="Times New Roman" pitchFamily="18" charset="0"/>
                <a:ea typeface="黑体" pitchFamily="49" charset="-122"/>
              </a:rPr>
              <a:t>I</a:t>
            </a:r>
            <a:r>
              <a:rPr lang="zh-CN" altLang="en-US" sz="2600" b="0">
                <a:solidFill>
                  <a:srgbClr val="0000FF"/>
                </a:solidFill>
                <a:latin typeface="Times New Roman" pitchFamily="18" charset="0"/>
                <a:ea typeface="黑体" pitchFamily="49" charset="-122"/>
              </a:rPr>
              <a:t>，由公式</a:t>
            </a:r>
            <a:r>
              <a:rPr lang="en-US" altLang="zh-CN" sz="2600" b="0" i="1">
                <a:solidFill>
                  <a:srgbClr val="FF0000"/>
                </a:solidFill>
                <a:latin typeface="Times New Roman" pitchFamily="18" charset="0"/>
                <a:ea typeface="黑体" pitchFamily="49" charset="-122"/>
                <a:sym typeface="宋体" pitchFamily="2" charset="-122"/>
              </a:rPr>
              <a:t>P = UI</a:t>
            </a:r>
            <a:r>
              <a:rPr lang="zh-CN" altLang="en-US" sz="2600" b="0">
                <a:solidFill>
                  <a:srgbClr val="0000FF"/>
                </a:solidFill>
                <a:latin typeface="Times New Roman" pitchFamily="18" charset="0"/>
                <a:ea typeface="黑体" pitchFamily="49" charset="-122"/>
              </a:rPr>
              <a:t>计算出用电器的电功率。</a:t>
            </a:r>
          </a:p>
        </p:txBody>
      </p:sp>
      <p:sp>
        <p:nvSpPr>
          <p:cNvPr id="27652" name="文本框 2"/>
          <p:cNvSpPr txBox="1">
            <a:spLocks noChangeArrowheads="1"/>
          </p:cNvSpPr>
          <p:nvPr/>
        </p:nvSpPr>
        <p:spPr bwMode="auto">
          <a:xfrm>
            <a:off x="2339753" y="1488956"/>
            <a:ext cx="1635125" cy="524515"/>
          </a:xfrm>
          <a:prstGeom prst="rect">
            <a:avLst/>
          </a:prstGeom>
          <a:noFill/>
          <a:ln w="9525">
            <a:noFill/>
            <a:miter lim="800000"/>
          </a:ln>
        </p:spPr>
        <p:txBody>
          <a:bodyPr>
            <a:spAutoFit/>
          </a:bodyPr>
          <a:lstStyle/>
          <a:p>
            <a:r>
              <a:rPr lang="en-US" altLang="zh-CN" sz="2800" i="1">
                <a:latin typeface="Times New Roman" pitchFamily="18" charset="0"/>
                <a:ea typeface="黑体" pitchFamily="49" charset="-122"/>
              </a:rPr>
              <a:t>P=UI</a:t>
            </a:r>
          </a:p>
        </p:txBody>
      </p:sp>
    </p:spTree>
    <p:extLst>
      <p:ext uri="{BB962C8B-B14F-4D97-AF65-F5344CB8AC3E}">
        <p14:creationId xmlns:p14="http://schemas.microsoft.com/office/powerpoint/2010/main" val="40147826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64526"/>
                                        </p:tgtEl>
                                        <p:attrNameLst>
                                          <p:attrName>style.visibility</p:attrName>
                                        </p:attrNameLst>
                                      </p:cBhvr>
                                      <p:to>
                                        <p:strVal val="visible"/>
                                      </p:to>
                                    </p:set>
                                    <p:anim calcmode="lin" valueType="num">
                                      <p:cBhvr>
                                        <p:cTn id="7" dur="500" fill="hold"/>
                                        <p:tgtEl>
                                          <p:spTgt spid="64526"/>
                                        </p:tgtEl>
                                        <p:attrNameLst>
                                          <p:attrName>ppt_w</p:attrName>
                                        </p:attrNameLst>
                                      </p:cBhvr>
                                      <p:tavLst>
                                        <p:tav tm="0">
                                          <p:val>
                                            <p:fltVal val="0"/>
                                          </p:val>
                                        </p:tav>
                                        <p:tav tm="100000">
                                          <p:val>
                                            <p:strVal val="#ppt_w"/>
                                          </p:val>
                                        </p:tav>
                                      </p:tavLst>
                                    </p:anim>
                                    <p:anim calcmode="lin" valueType="num">
                                      <p:cBhvr>
                                        <p:cTn id="8" dur="500" fill="hold"/>
                                        <p:tgtEl>
                                          <p:spTgt spid="64526"/>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9" fill="hold" nodeType="clickPar">
                      <p:stCondLst>
                        <p:cond delay="indefinite"/>
                      </p:stCondLst>
                      <p:childTnLst>
                        <p:par>
                          <p:cTn id="10" fill="hold" nodeType="afterGroup">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strVal val="#ppt_h"/>
                                          </p:val>
                                        </p:tav>
                                        <p:tav tm="100000">
                                          <p:val>
                                            <p:strVal val="#ppt_h"/>
                                          </p:val>
                                        </p:tav>
                                      </p:tavLst>
                                    </p:anim>
                                  </p:childTnLst>
                                </p:cTn>
                              </p:par>
                              <p:par>
                                <p:cTn id="15" presetID="1" presetClass="entr" presetSubtype="0" fill="hold" grpId="0" nodeType="withEffect">
                                  <p:stCondLst>
                                    <p:cond delay="0"/>
                                  </p:stCondLst>
                                  <p:childTnLst>
                                    <p:set>
                                      <p:cBhvr>
                                        <p:cTn id="16" dur="1" fill="hold">
                                          <p:stCondLst>
                                            <p:cond delay="0"/>
                                          </p:stCondLst>
                                        </p:cTn>
                                        <p:tgtEl>
                                          <p:spTgt spid="27652"/>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7" presetClass="entr" presetSubtype="1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26" grpId="0"/>
      <p:bldP spid="4" grpId="0"/>
      <p:bldP spid="5" grpId="0"/>
      <p:bldP spid="2765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标题 1"/>
          <p:cNvSpPr>
            <a:spLocks noGrp="1" noChangeArrowheads="1"/>
          </p:cNvSpPr>
          <p:nvPr>
            <p:ph type="title"/>
          </p:nvPr>
        </p:nvSpPr>
        <p:spPr bwMode="auto">
          <a:xfrm>
            <a:off x="755576" y="550535"/>
            <a:ext cx="4256088" cy="316706"/>
          </a:xfrm>
          <a:prstGeom prst="rect">
            <a:avLst/>
          </a:prstGeom>
          <a:noFill/>
          <a:ln>
            <a:miter lim="800000"/>
          </a:ln>
        </p:spPr>
        <p:txBody>
          <a:bodyPr vert="horz" wrap="square" lIns="91440" tIns="45720" rIns="91440" bIns="45720" numCol="1" anchor="ctr" anchorCtr="0" compatLnSpc="1">
            <a:prstTxWarp prst="textNoShape">
              <a:avLst/>
            </a:prstTxWarp>
            <a:noAutofit/>
          </a:bodyPr>
          <a:lstStyle/>
          <a:p>
            <a:pPr algn="l"/>
            <a:r>
              <a:rPr lang="zh-CN" altLang="en-US" sz="2800" smtClean="0">
                <a:solidFill>
                  <a:srgbClr val="0000FF"/>
                </a:solidFill>
                <a:latin typeface="微软雅黑" pitchFamily="34" charset="-122"/>
                <a:ea typeface="微软雅黑" pitchFamily="34" charset="-122"/>
              </a:rPr>
              <a:t>如何测量灯泡的电功率</a:t>
            </a:r>
            <a:r>
              <a:rPr lang="zh-CN" altLang="zh-CN" sz="2800" smtClean="0">
                <a:solidFill>
                  <a:srgbClr val="0000FF"/>
                </a:solidFill>
                <a:latin typeface="微软雅黑" pitchFamily="34" charset="-122"/>
                <a:ea typeface="微软雅黑" pitchFamily="34" charset="-122"/>
              </a:rPr>
              <a:t>？</a:t>
            </a:r>
          </a:p>
        </p:txBody>
      </p:sp>
      <p:sp>
        <p:nvSpPr>
          <p:cNvPr id="10243" name="文本框 1"/>
          <p:cNvSpPr txBox="1">
            <a:spLocks noChangeArrowheads="1"/>
          </p:cNvSpPr>
          <p:nvPr/>
        </p:nvSpPr>
        <p:spPr bwMode="auto">
          <a:xfrm>
            <a:off x="683569" y="1055839"/>
            <a:ext cx="7934325" cy="1656851"/>
          </a:xfrm>
          <a:prstGeom prst="rect">
            <a:avLst/>
          </a:prstGeom>
          <a:noFill/>
          <a:ln w="9525">
            <a:noFill/>
            <a:miter lim="800000"/>
          </a:ln>
        </p:spPr>
        <p:txBody>
          <a:bodyPr>
            <a:spAutoFit/>
          </a:bodyPr>
          <a:lstStyle/>
          <a:p>
            <a:pPr>
              <a:lnSpc>
                <a:spcPct val="130000"/>
              </a:lnSpc>
            </a:pPr>
            <a:r>
              <a:rPr lang="en-US" altLang="zh-CN" sz="2600" b="0">
                <a:latin typeface="黑体" pitchFamily="49" charset="-122"/>
                <a:ea typeface="黑体" pitchFamily="49" charset="-122"/>
                <a:sym typeface="宋体" pitchFamily="2" charset="-122"/>
              </a:rPr>
              <a:t>    </a:t>
            </a:r>
            <a:r>
              <a:rPr lang="zh-CN" altLang="en-US" sz="2600" b="0">
                <a:latin typeface="黑体" pitchFamily="49" charset="-122"/>
                <a:ea typeface="黑体" pitchFamily="49" charset="-122"/>
                <a:sym typeface="宋体" pitchFamily="2" charset="-122"/>
              </a:rPr>
              <a:t>测量电功率可以使用专用的功率表，但是在非专业的实验中，常常通过电流和电压的测量来间接得知用电器的电功率。</a:t>
            </a:r>
            <a:endParaRPr lang="zh-CN" altLang="en-US" sz="2600" b="0">
              <a:latin typeface="黑体" pitchFamily="49" charset="-122"/>
              <a:ea typeface="黑体" pitchFamily="49" charset="-122"/>
            </a:endParaRPr>
          </a:p>
        </p:txBody>
      </p:sp>
      <p:grpSp>
        <p:nvGrpSpPr>
          <p:cNvPr id="2" name="Group 2"/>
          <p:cNvGrpSpPr/>
          <p:nvPr/>
        </p:nvGrpSpPr>
        <p:grpSpPr>
          <a:xfrm>
            <a:off x="3347865" y="3293772"/>
            <a:ext cx="1798637" cy="894702"/>
            <a:chOff x="0" y="-64"/>
            <a:chExt cx="1174" cy="795"/>
          </a:xfrm>
        </p:grpSpPr>
        <p:sp>
          <p:nvSpPr>
            <p:cNvPr id="10245" name="Rectangle 11"/>
            <p:cNvSpPr>
              <a:spLocks noChangeArrowheads="1"/>
            </p:cNvSpPr>
            <p:nvPr/>
          </p:nvSpPr>
          <p:spPr bwMode="auto">
            <a:xfrm>
              <a:off x="0" y="0"/>
              <a:ext cx="1174" cy="624"/>
            </a:xfrm>
            <a:prstGeom prst="rect">
              <a:avLst/>
            </a:prstGeom>
            <a:solidFill>
              <a:srgbClr val="FFFF99"/>
            </a:solidFill>
            <a:ln w="19050">
              <a:solidFill>
                <a:srgbClr val="990099"/>
              </a:solidFill>
              <a:miter lim="800000"/>
            </a:ln>
          </p:spPr>
          <p:txBody>
            <a:bodyPr wrap="none" anchor="ctr"/>
            <a:lstStyle/>
            <a:p>
              <a:endParaRPr lang="zh-CN" altLang="en-US" sz="2600">
                <a:latin typeface="Times New Roman" panose="02020603050405020304" pitchFamily="18" charset="0"/>
                <a:ea typeface="黑体" pitchFamily="49" charset="-122"/>
              </a:endParaRPr>
            </a:p>
          </p:txBody>
        </p:sp>
        <p:grpSp>
          <p:nvGrpSpPr>
            <p:cNvPr id="3" name="Group 4"/>
            <p:cNvGrpSpPr/>
            <p:nvPr/>
          </p:nvGrpSpPr>
          <p:grpSpPr>
            <a:xfrm>
              <a:off x="181" y="-64"/>
              <a:ext cx="781" cy="795"/>
              <a:chOff x="0" y="-109"/>
              <a:chExt cx="781" cy="795"/>
            </a:xfrm>
          </p:grpSpPr>
          <p:sp>
            <p:nvSpPr>
              <p:cNvPr id="10247" name="Rectangle 6"/>
              <p:cNvSpPr>
                <a:spLocks noChangeArrowheads="1"/>
              </p:cNvSpPr>
              <p:nvPr/>
            </p:nvSpPr>
            <p:spPr bwMode="auto">
              <a:xfrm>
                <a:off x="0" y="121"/>
                <a:ext cx="593" cy="439"/>
              </a:xfrm>
              <a:prstGeom prst="rect">
                <a:avLst/>
              </a:prstGeom>
              <a:noFill/>
              <a:ln w="9525">
                <a:noFill/>
                <a:miter lim="800000"/>
              </a:ln>
            </p:spPr>
            <p:txBody>
              <a:bodyPr wrap="none">
                <a:spAutoFit/>
              </a:bodyPr>
              <a:lstStyle/>
              <a:p>
                <a:r>
                  <a:rPr lang="en-US" altLang="zh-CN" sz="2600" i="1">
                    <a:latin typeface="Times New Roman" pitchFamily="18" charset="0"/>
                    <a:ea typeface="黑体" pitchFamily="49" charset="-122"/>
                  </a:rPr>
                  <a:t>P</a:t>
                </a:r>
                <a:r>
                  <a:rPr lang="en-US" altLang="zh-CN" sz="2600">
                    <a:latin typeface="Times New Roman" pitchFamily="18" charset="0"/>
                    <a:ea typeface="黑体" pitchFamily="49" charset="-122"/>
                  </a:rPr>
                  <a:t> =   </a:t>
                </a:r>
              </a:p>
            </p:txBody>
          </p:sp>
          <p:grpSp>
            <p:nvGrpSpPr>
              <p:cNvPr id="5" name="Group 6"/>
              <p:cNvGrpSpPr/>
              <p:nvPr/>
            </p:nvGrpSpPr>
            <p:grpSpPr>
              <a:xfrm>
                <a:off x="383" y="-109"/>
                <a:ext cx="398" cy="795"/>
                <a:chOff x="-4" y="-109"/>
                <a:chExt cx="398" cy="795"/>
              </a:xfrm>
            </p:grpSpPr>
            <p:sp>
              <p:nvSpPr>
                <p:cNvPr id="10249" name="Rectangle 7"/>
                <p:cNvSpPr>
                  <a:spLocks noChangeArrowheads="1"/>
                </p:cNvSpPr>
                <p:nvPr/>
              </p:nvSpPr>
              <p:spPr bwMode="auto">
                <a:xfrm>
                  <a:off x="-4" y="-109"/>
                  <a:ext cx="398" cy="795"/>
                </a:xfrm>
                <a:prstGeom prst="rect">
                  <a:avLst/>
                </a:prstGeom>
                <a:noFill/>
                <a:ln w="9525">
                  <a:noFill/>
                  <a:miter lim="800000"/>
                </a:ln>
              </p:spPr>
              <p:txBody>
                <a:bodyPr>
                  <a:spAutoFit/>
                </a:bodyPr>
                <a:lstStyle/>
                <a:p>
                  <a:pPr algn="ctr"/>
                  <a:r>
                    <a:rPr lang="en-US" altLang="zh-CN" sz="2600" i="1">
                      <a:latin typeface="Times New Roman" pitchFamily="18" charset="0"/>
                      <a:ea typeface="黑体" pitchFamily="49" charset="-122"/>
                    </a:rPr>
                    <a:t>W</a:t>
                  </a:r>
                </a:p>
                <a:p>
                  <a:pPr algn="ctr"/>
                  <a:r>
                    <a:rPr lang="en-US" altLang="zh-CN" sz="2600" i="1">
                      <a:latin typeface="Times New Roman" pitchFamily="18" charset="0"/>
                      <a:ea typeface="黑体" pitchFamily="49" charset="-122"/>
                    </a:rPr>
                    <a:t>t</a:t>
                  </a:r>
                </a:p>
              </p:txBody>
            </p:sp>
            <p:sp>
              <p:nvSpPr>
                <p:cNvPr id="10250" name="Line 8"/>
                <p:cNvSpPr>
                  <a:spLocks noChangeShapeType="1"/>
                </p:cNvSpPr>
                <p:nvPr/>
              </p:nvSpPr>
              <p:spPr bwMode="auto">
                <a:xfrm>
                  <a:off x="63" y="291"/>
                  <a:ext cx="272" cy="0"/>
                </a:xfrm>
                <a:prstGeom prst="line">
                  <a:avLst/>
                </a:prstGeom>
                <a:noFill/>
                <a:ln w="15875">
                  <a:solidFill>
                    <a:schemeClr val="tx1"/>
                  </a:solidFill>
                  <a:round/>
                </a:ln>
              </p:spPr>
              <p:txBody>
                <a:bodyPr/>
                <a:lstStyle/>
                <a:p>
                  <a:endParaRPr lang="zh-CN" altLang="en-US"/>
                </a:p>
              </p:txBody>
            </p:sp>
          </p:grpSp>
        </p:grpSp>
      </p:grpSp>
      <p:grpSp>
        <p:nvGrpSpPr>
          <p:cNvPr id="7" name="组合 15"/>
          <p:cNvGrpSpPr/>
          <p:nvPr/>
        </p:nvGrpSpPr>
        <p:grpSpPr>
          <a:xfrm>
            <a:off x="5364089" y="4087662"/>
            <a:ext cx="1512887" cy="647700"/>
            <a:chOff x="8787" y="8462"/>
            <a:chExt cx="2381" cy="1360"/>
          </a:xfrm>
        </p:grpSpPr>
        <p:sp>
          <p:nvSpPr>
            <p:cNvPr id="17" name="圆角矩形标注 16"/>
            <p:cNvSpPr/>
            <p:nvPr/>
          </p:nvSpPr>
          <p:spPr>
            <a:xfrm>
              <a:off x="8787" y="8462"/>
              <a:ext cx="2381" cy="1360"/>
            </a:xfrm>
            <a:prstGeom prst="wedgeRoundRectCallout">
              <a:avLst>
                <a:gd name="adj1" fmla="val -91201"/>
                <a:gd name="adj2" fmla="val -58529"/>
                <a:gd name="adj3" fmla="val 1666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10256" name="文本框 17"/>
            <p:cNvSpPr txBox="1">
              <a:spLocks noChangeArrowheads="1"/>
            </p:cNvSpPr>
            <p:nvPr/>
          </p:nvSpPr>
          <p:spPr bwMode="auto">
            <a:xfrm>
              <a:off x="9300" y="8783"/>
              <a:ext cx="1315" cy="972"/>
            </a:xfrm>
            <a:prstGeom prst="rect">
              <a:avLst/>
            </a:prstGeom>
            <a:noFill/>
            <a:ln w="9525">
              <a:noFill/>
              <a:miter lim="800000"/>
            </a:ln>
          </p:spPr>
          <p:txBody>
            <a:bodyPr>
              <a:spAutoFit/>
            </a:bodyPr>
            <a:lstStyle/>
            <a:p>
              <a:r>
                <a:rPr lang="zh-CN" altLang="en-US" sz="2400"/>
                <a:t>秒表</a:t>
              </a:r>
            </a:p>
          </p:txBody>
        </p:sp>
      </p:grpSp>
      <p:grpSp>
        <p:nvGrpSpPr>
          <p:cNvPr id="10" name="组合 14"/>
          <p:cNvGrpSpPr/>
          <p:nvPr/>
        </p:nvGrpSpPr>
        <p:grpSpPr>
          <a:xfrm>
            <a:off x="5364088" y="2716123"/>
            <a:ext cx="1511300" cy="647700"/>
            <a:chOff x="8787" y="8462"/>
            <a:chExt cx="2380" cy="1360"/>
          </a:xfrm>
        </p:grpSpPr>
        <p:sp>
          <p:nvSpPr>
            <p:cNvPr id="14" name="圆角矩形标注 13"/>
            <p:cNvSpPr/>
            <p:nvPr/>
          </p:nvSpPr>
          <p:spPr>
            <a:xfrm>
              <a:off x="8787" y="8462"/>
              <a:ext cx="2380" cy="1360"/>
            </a:xfrm>
            <a:prstGeom prst="wedgeRoundRectCallout">
              <a:avLst>
                <a:gd name="adj1" fmla="val -84019"/>
                <a:gd name="adj2" fmla="val 71911"/>
                <a:gd name="adj3" fmla="val 1666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10265" name="文本框 12"/>
            <p:cNvSpPr txBox="1">
              <a:spLocks noChangeArrowheads="1"/>
            </p:cNvSpPr>
            <p:nvPr/>
          </p:nvSpPr>
          <p:spPr bwMode="auto">
            <a:xfrm>
              <a:off x="9073" y="8755"/>
              <a:ext cx="1768" cy="972"/>
            </a:xfrm>
            <a:prstGeom prst="rect">
              <a:avLst/>
            </a:prstGeom>
            <a:noFill/>
            <a:ln w="9525">
              <a:noFill/>
              <a:miter lim="800000"/>
            </a:ln>
          </p:spPr>
          <p:txBody>
            <a:bodyPr>
              <a:spAutoFit/>
            </a:bodyPr>
            <a:lstStyle/>
            <a:p>
              <a:r>
                <a:rPr lang="zh-CN" altLang="en-US" sz="2400"/>
                <a:t>电能表</a:t>
              </a:r>
            </a:p>
          </p:txBody>
        </p:sp>
      </p:grpSp>
      <p:sp>
        <p:nvSpPr>
          <p:cNvPr id="27" name="TextBox 26"/>
          <p:cNvSpPr txBox="1"/>
          <p:nvPr/>
        </p:nvSpPr>
        <p:spPr>
          <a:xfrm>
            <a:off x="1259632" y="3437985"/>
            <a:ext cx="1296144" cy="524515"/>
          </a:xfrm>
          <a:prstGeom prst="rect">
            <a:avLst/>
          </a:prstGeom>
          <a:noFill/>
        </p:spPr>
        <p:txBody>
          <a:bodyPr wrap="square" rtlCol="0">
            <a:spAutoFit/>
          </a:bodyPr>
          <a:lstStyle/>
          <a:p>
            <a:r>
              <a:rPr lang="zh-CN" altLang="en-US" sz="2800" smtClean="0">
                <a:solidFill>
                  <a:srgbClr val="FF0000"/>
                </a:solidFill>
                <a:latin typeface="微软雅黑" pitchFamily="34" charset="-122"/>
                <a:ea typeface="微软雅黑" pitchFamily="34" charset="-122"/>
              </a:rPr>
              <a:t>方法一</a:t>
            </a:r>
            <a:endParaRPr lang="zh-CN" altLang="en-US" sz="280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326666664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2" presetClass="entr" presetSubtype="4"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91680" y="3726730"/>
            <a:ext cx="6336704" cy="524515"/>
          </a:xfrm>
          <a:prstGeom prst="rect">
            <a:avLst/>
          </a:prstGeom>
          <a:noFill/>
          <a:ln w="0">
            <a:noFill/>
          </a:ln>
          <a:effectLst>
            <a:glow rad="304800">
              <a:schemeClr val="accent1">
                <a:alpha val="31000"/>
              </a:schemeClr>
            </a:glow>
            <a:outerShdw dir="5400000" algn="ctr" rotWithShape="0">
              <a:schemeClr val="bg2"/>
            </a:outerShdw>
          </a:effectLst>
        </p:spPr>
        <p:txBody>
          <a:bodyPr wrap="square">
            <a:spAutoFit/>
          </a:bodyPr>
          <a:lstStyle/>
          <a:p>
            <a:pPr>
              <a:buFontTx/>
              <a:buNone/>
              <a:defRPr/>
            </a:pPr>
            <a:r>
              <a:rPr lang="zh-CN" altLang="en-US" sz="2800" b="0">
                <a:solidFill>
                  <a:srgbClr val="0000FF"/>
                </a:solidFill>
                <a:latin typeface="黑体" pitchFamily="2" charset="-122"/>
                <a:ea typeface="黑体" pitchFamily="2" charset="-122"/>
              </a:rPr>
              <a:t>本次实验选择哪一种方法呢？</a:t>
            </a:r>
          </a:p>
        </p:txBody>
      </p:sp>
      <p:grpSp>
        <p:nvGrpSpPr>
          <p:cNvPr id="6" name="Group 2"/>
          <p:cNvGrpSpPr/>
          <p:nvPr/>
        </p:nvGrpSpPr>
        <p:grpSpPr>
          <a:xfrm>
            <a:off x="3563889" y="1633329"/>
            <a:ext cx="1798637" cy="701278"/>
            <a:chOff x="0" y="0"/>
            <a:chExt cx="1174" cy="624"/>
          </a:xfrm>
        </p:grpSpPr>
        <p:sp>
          <p:nvSpPr>
            <p:cNvPr id="10252" name="Rectangle 11"/>
            <p:cNvSpPr>
              <a:spLocks noChangeArrowheads="1"/>
            </p:cNvSpPr>
            <p:nvPr/>
          </p:nvSpPr>
          <p:spPr bwMode="auto">
            <a:xfrm>
              <a:off x="0" y="0"/>
              <a:ext cx="1174" cy="624"/>
            </a:xfrm>
            <a:prstGeom prst="rect">
              <a:avLst/>
            </a:prstGeom>
            <a:solidFill>
              <a:srgbClr val="FFFF99"/>
            </a:solidFill>
            <a:ln w="19050">
              <a:solidFill>
                <a:srgbClr val="990099"/>
              </a:solidFill>
              <a:miter lim="800000"/>
            </a:ln>
          </p:spPr>
          <p:txBody>
            <a:bodyPr wrap="none" anchor="ctr"/>
            <a:lstStyle/>
            <a:p>
              <a:endParaRPr lang="zh-CN" altLang="en-US" sz="2600">
                <a:latin typeface="Times New Roman" pitchFamily="18" charset="0"/>
                <a:ea typeface="黑体" pitchFamily="49" charset="-122"/>
              </a:endParaRPr>
            </a:p>
          </p:txBody>
        </p:sp>
        <p:sp>
          <p:nvSpPr>
            <p:cNvPr id="10253" name="Rectangle 6"/>
            <p:cNvSpPr>
              <a:spLocks noChangeArrowheads="1"/>
            </p:cNvSpPr>
            <p:nvPr/>
          </p:nvSpPr>
          <p:spPr bwMode="auto">
            <a:xfrm>
              <a:off x="254" y="160"/>
              <a:ext cx="659" cy="439"/>
            </a:xfrm>
            <a:prstGeom prst="rect">
              <a:avLst/>
            </a:prstGeom>
            <a:noFill/>
            <a:ln w="9525">
              <a:noFill/>
              <a:miter lim="800000"/>
            </a:ln>
          </p:spPr>
          <p:txBody>
            <a:bodyPr wrap="none">
              <a:spAutoFit/>
            </a:bodyPr>
            <a:lstStyle/>
            <a:p>
              <a:r>
                <a:rPr lang="en-US" altLang="zh-CN" sz="2600" i="1">
                  <a:latin typeface="Times New Roman" pitchFamily="18" charset="0"/>
                  <a:ea typeface="黑体" pitchFamily="49" charset="-122"/>
                </a:rPr>
                <a:t>P</a:t>
              </a:r>
              <a:r>
                <a:rPr lang="en-US" altLang="zh-CN" sz="2600">
                  <a:latin typeface="Times New Roman" pitchFamily="18" charset="0"/>
                  <a:ea typeface="黑体" pitchFamily="49" charset="-122"/>
                </a:rPr>
                <a:t> =</a:t>
              </a:r>
              <a:r>
                <a:rPr lang="en-US" altLang="zh-CN" sz="2600" i="1">
                  <a:latin typeface="Times New Roman" pitchFamily="18" charset="0"/>
                  <a:ea typeface="黑体" pitchFamily="49" charset="-122"/>
                </a:rPr>
                <a:t>UI</a:t>
              </a:r>
              <a:endParaRPr lang="en-US" altLang="zh-CN" sz="2600">
                <a:latin typeface="Times New Roman" panose="02020603050405020304" pitchFamily="18" charset="0"/>
                <a:ea typeface="黑体" pitchFamily="49" charset="-122"/>
              </a:endParaRPr>
            </a:p>
          </p:txBody>
        </p:sp>
      </p:grpSp>
      <p:grpSp>
        <p:nvGrpSpPr>
          <p:cNvPr id="8" name="组合 18"/>
          <p:cNvGrpSpPr/>
          <p:nvPr/>
        </p:nvGrpSpPr>
        <p:grpSpPr>
          <a:xfrm>
            <a:off x="5220072" y="983653"/>
            <a:ext cx="1511300" cy="647700"/>
            <a:chOff x="8787" y="8462"/>
            <a:chExt cx="2381" cy="1360"/>
          </a:xfrm>
        </p:grpSpPr>
        <p:sp>
          <p:nvSpPr>
            <p:cNvPr id="20" name="圆角矩形标注 19"/>
            <p:cNvSpPr/>
            <p:nvPr/>
          </p:nvSpPr>
          <p:spPr>
            <a:xfrm>
              <a:off x="8787" y="8462"/>
              <a:ext cx="2381" cy="1360"/>
            </a:xfrm>
            <a:prstGeom prst="wedgeRoundRectCallout">
              <a:avLst>
                <a:gd name="adj1" fmla="val -84019"/>
                <a:gd name="adj2" fmla="val 83705"/>
                <a:gd name="adj3" fmla="val 1666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10259" name="文本框 20"/>
            <p:cNvSpPr txBox="1">
              <a:spLocks noChangeArrowheads="1"/>
            </p:cNvSpPr>
            <p:nvPr/>
          </p:nvSpPr>
          <p:spPr bwMode="auto">
            <a:xfrm>
              <a:off x="9073" y="8755"/>
              <a:ext cx="1768" cy="972"/>
            </a:xfrm>
            <a:prstGeom prst="rect">
              <a:avLst/>
            </a:prstGeom>
            <a:noFill/>
            <a:ln w="9525">
              <a:noFill/>
              <a:miter lim="800000"/>
            </a:ln>
          </p:spPr>
          <p:txBody>
            <a:bodyPr>
              <a:spAutoFit/>
            </a:bodyPr>
            <a:lstStyle/>
            <a:p>
              <a:r>
                <a:rPr lang="zh-CN" altLang="en-US" sz="2400"/>
                <a:t>电压表</a:t>
              </a:r>
            </a:p>
          </p:txBody>
        </p:sp>
      </p:grpSp>
      <p:grpSp>
        <p:nvGrpSpPr>
          <p:cNvPr id="9" name="组合 21"/>
          <p:cNvGrpSpPr/>
          <p:nvPr/>
        </p:nvGrpSpPr>
        <p:grpSpPr>
          <a:xfrm>
            <a:off x="5292080" y="2427378"/>
            <a:ext cx="1511300" cy="647700"/>
            <a:chOff x="8787" y="8462"/>
            <a:chExt cx="2380" cy="1360"/>
          </a:xfrm>
        </p:grpSpPr>
        <p:sp>
          <p:nvSpPr>
            <p:cNvPr id="23" name="圆角矩形标注 22"/>
            <p:cNvSpPr/>
            <p:nvPr/>
          </p:nvSpPr>
          <p:spPr>
            <a:xfrm>
              <a:off x="8787" y="8462"/>
              <a:ext cx="2380" cy="1360"/>
            </a:xfrm>
            <a:prstGeom prst="wedgeRoundRectCallout">
              <a:avLst>
                <a:gd name="adj1" fmla="val -75661"/>
                <a:gd name="adj2" fmla="val -87794"/>
                <a:gd name="adj3" fmla="val 1666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10262" name="文本框 23"/>
            <p:cNvSpPr txBox="1">
              <a:spLocks noChangeArrowheads="1"/>
            </p:cNvSpPr>
            <p:nvPr/>
          </p:nvSpPr>
          <p:spPr bwMode="auto">
            <a:xfrm>
              <a:off x="9073" y="8755"/>
              <a:ext cx="1768" cy="972"/>
            </a:xfrm>
            <a:prstGeom prst="rect">
              <a:avLst/>
            </a:prstGeom>
            <a:noFill/>
            <a:ln w="9525">
              <a:noFill/>
              <a:miter lim="800000"/>
            </a:ln>
          </p:spPr>
          <p:txBody>
            <a:bodyPr>
              <a:spAutoFit/>
            </a:bodyPr>
            <a:lstStyle/>
            <a:p>
              <a:r>
                <a:rPr lang="zh-CN" altLang="en-US" sz="2400"/>
                <a:t>电能表</a:t>
              </a:r>
            </a:p>
          </p:txBody>
        </p:sp>
      </p:grpSp>
      <p:sp>
        <p:nvSpPr>
          <p:cNvPr id="29" name="TextBox 28"/>
          <p:cNvSpPr txBox="1"/>
          <p:nvPr/>
        </p:nvSpPr>
        <p:spPr>
          <a:xfrm>
            <a:off x="1403648" y="1705515"/>
            <a:ext cx="1296144" cy="524515"/>
          </a:xfrm>
          <a:prstGeom prst="rect">
            <a:avLst/>
          </a:prstGeom>
          <a:noFill/>
        </p:spPr>
        <p:txBody>
          <a:bodyPr wrap="square" rtlCol="0">
            <a:spAutoFit/>
          </a:bodyPr>
          <a:lstStyle/>
          <a:p>
            <a:r>
              <a:rPr lang="zh-CN" altLang="en-US" sz="2800" smtClean="0">
                <a:solidFill>
                  <a:srgbClr val="FF0000"/>
                </a:solidFill>
                <a:latin typeface="微软雅黑" pitchFamily="34" charset="-122"/>
                <a:ea typeface="微软雅黑" pitchFamily="34" charset="-122"/>
              </a:rPr>
              <a:t>方法二</a:t>
            </a:r>
            <a:endParaRPr lang="zh-CN" altLang="en-US" sz="280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6602512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UNIQUEID" val="237"/>
</p:tagLst>
</file>

<file path=ppt/tags/tag2.xml><?xml version="1.0" encoding="utf-8"?>
<p:tagLst xmlns:a="http://schemas.openxmlformats.org/drawingml/2006/main" xmlns:r="http://schemas.openxmlformats.org/officeDocument/2006/relationships" xmlns:p="http://schemas.openxmlformats.org/presentationml/2006/main">
  <p:tag name="AS_UNIQUEID" val="238"/>
</p:tagLst>
</file>

<file path=ppt/tags/tag3.xml><?xml version="1.0" encoding="utf-8"?>
<p:tagLst xmlns:a="http://schemas.openxmlformats.org/drawingml/2006/main" xmlns:r="http://schemas.openxmlformats.org/officeDocument/2006/relationships" xmlns:p="http://schemas.openxmlformats.org/presentationml/2006/main">
  <p:tag name="AS_UNIQUEID" val="23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TotalTime>
  <Words>2896</Words>
  <Application>Microsoft Office PowerPoint</Application>
  <PresentationFormat>全屏显示(16:9)</PresentationFormat>
  <Paragraphs>247</Paragraphs>
  <Slides>44</Slides>
  <Notes>13</Notes>
  <HiddenSlides>0</HiddenSlides>
  <MMClips>0</MMClips>
  <ScaleCrop>false</ScaleCrop>
  <HeadingPairs>
    <vt:vector size="4" baseType="variant">
      <vt:variant>
        <vt:lpstr>主题</vt:lpstr>
      </vt:variant>
      <vt:variant>
        <vt:i4>1</vt:i4>
      </vt:variant>
      <vt:variant>
        <vt:lpstr>幻灯片标题</vt:lpstr>
      </vt:variant>
      <vt:variant>
        <vt:i4>44</vt:i4>
      </vt:variant>
    </vt:vector>
  </HeadingPairs>
  <TitlesOfParts>
    <vt:vector size="45" baseType="lpstr">
      <vt:lpstr>Office 主题</vt:lpstr>
      <vt:lpstr>PowerPoint 演示文稿</vt:lpstr>
      <vt:lpstr>PowerPoint 演示文稿</vt:lpstr>
      <vt:lpstr>PowerPoint 演示文稿</vt:lpstr>
      <vt:lpstr>看完灯廊，你心中会有哪些疑问呢?</vt:lpstr>
      <vt:lpstr>PowerPoint 演示文稿</vt:lpstr>
      <vt:lpstr>PowerPoint 演示文稿</vt:lpstr>
      <vt:lpstr>PowerPoint 演示文稿</vt:lpstr>
      <vt:lpstr>如何测量灯泡的电功率？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17</cp:revision>
  <dcterms:created xsi:type="dcterms:W3CDTF">2020-09-20T09:41:48Z</dcterms:created>
  <dcterms:modified xsi:type="dcterms:W3CDTF">2021-08-20T02:08:07Z</dcterms:modified>
</cp:coreProperties>
</file>